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146847254" r:id="rId3"/>
    <p:sldId id="2146847269" r:id="rId4"/>
    <p:sldId id="2146847266" r:id="rId5"/>
    <p:sldId id="2146847265" r:id="rId6"/>
    <p:sldId id="2146847267" r:id="rId7"/>
    <p:sldId id="2146847268" r:id="rId8"/>
    <p:sldId id="2146847273" r:id="rId9"/>
    <p:sldId id="2146847256" r:id="rId10"/>
    <p:sldId id="2146847255" r:id="rId11"/>
    <p:sldId id="2146847257" r:id="rId12"/>
    <p:sldId id="2146847258" r:id="rId13"/>
    <p:sldId id="2146847259" r:id="rId14"/>
    <p:sldId id="2146847260" r:id="rId15"/>
    <p:sldId id="2146847274" r:id="rId16"/>
    <p:sldId id="2146847270" r:id="rId17"/>
    <p:sldId id="2146847263" r:id="rId18"/>
    <p:sldId id="2146847275" r:id="rId19"/>
    <p:sldId id="2146847276" r:id="rId20"/>
    <p:sldId id="2146847264" r:id="rId21"/>
    <p:sldId id="2146847261" r:id="rId22"/>
    <p:sldId id="2146847262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739" autoAdjust="0"/>
  </p:normalViewPr>
  <p:slideViewPr>
    <p:cSldViewPr snapToGrid="0">
      <p:cViewPr varScale="1">
        <p:scale>
          <a:sx n="100" d="100"/>
          <a:sy n="100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6B7D68-9B0B-4CDE-8C16-63B2267ACC08}" type="doc">
      <dgm:prSet loTypeId="urn:microsoft.com/office/officeart/2005/8/layout/process3" loCatId="process" qsTypeId="urn:microsoft.com/office/officeart/2005/8/quickstyle/simple3" qsCatId="simple" csTypeId="urn:microsoft.com/office/officeart/2005/8/colors/accent1_2" csCatId="accent1" phldr="1"/>
      <dgm:spPr/>
    </dgm:pt>
    <dgm:pt modelId="{2ACC597C-C594-497D-8D8D-3229F5A8414C}">
      <dgm:prSet phldrT="[Text]" custT="1"/>
      <dgm:spPr/>
      <dgm:t>
        <a:bodyPr/>
        <a:lstStyle/>
        <a:p>
          <a:r>
            <a:rPr lang="en-US" sz="2000" dirty="0"/>
            <a:t>SST</a:t>
          </a:r>
        </a:p>
      </dgm:t>
    </dgm:pt>
    <dgm:pt modelId="{AADA8966-9259-4F6D-8DF7-054E7514A0DC}" type="parTrans" cxnId="{8089A67E-FBD2-4DD9-8C5C-16443C16760A}">
      <dgm:prSet/>
      <dgm:spPr/>
      <dgm:t>
        <a:bodyPr/>
        <a:lstStyle/>
        <a:p>
          <a:endParaRPr lang="en-US" sz="1100"/>
        </a:p>
      </dgm:t>
    </dgm:pt>
    <dgm:pt modelId="{F27242FE-0589-4B66-ACC7-17196E82546D}" type="sibTrans" cxnId="{8089A67E-FBD2-4DD9-8C5C-16443C16760A}">
      <dgm:prSet custT="1"/>
      <dgm:spPr/>
      <dgm:t>
        <a:bodyPr/>
        <a:lstStyle/>
        <a:p>
          <a:endParaRPr lang="en-US" sz="1400"/>
        </a:p>
      </dgm:t>
    </dgm:pt>
    <dgm:pt modelId="{28B4EF24-C79A-4FB6-96DD-E123F518FFFE}">
      <dgm:prSet phldrT="[Text]" custT="1"/>
      <dgm:spPr/>
      <dgm:t>
        <a:bodyPr/>
        <a:lstStyle/>
        <a:p>
          <a:r>
            <a:rPr lang="en-US" sz="2000" dirty="0"/>
            <a:t>HEC-HMS</a:t>
          </a:r>
        </a:p>
      </dgm:t>
    </dgm:pt>
    <dgm:pt modelId="{D632EED0-C656-45A0-AF8C-BAACEB3382B2}" type="parTrans" cxnId="{D9C00EA7-C7A2-4EB1-8F84-A432DD0FBE8C}">
      <dgm:prSet/>
      <dgm:spPr/>
      <dgm:t>
        <a:bodyPr/>
        <a:lstStyle/>
        <a:p>
          <a:endParaRPr lang="en-US" sz="1100"/>
        </a:p>
      </dgm:t>
    </dgm:pt>
    <dgm:pt modelId="{D7253F0B-8F47-4B49-BD6B-E6ECD99FA521}" type="sibTrans" cxnId="{D9C00EA7-C7A2-4EB1-8F84-A432DD0FBE8C}">
      <dgm:prSet custT="1"/>
      <dgm:spPr/>
      <dgm:t>
        <a:bodyPr/>
        <a:lstStyle/>
        <a:p>
          <a:endParaRPr lang="en-US" sz="1400"/>
        </a:p>
      </dgm:t>
    </dgm:pt>
    <dgm:pt modelId="{574A7DE7-1F88-4028-83F5-B4ED6063F564}">
      <dgm:prSet phldrT="[Text]" custT="1"/>
      <dgm:spPr/>
      <dgm:t>
        <a:bodyPr/>
        <a:lstStyle/>
        <a:p>
          <a:r>
            <a:rPr lang="en-US" sz="2000" dirty="0"/>
            <a:t>HEC-RAS</a:t>
          </a:r>
        </a:p>
      </dgm:t>
    </dgm:pt>
    <dgm:pt modelId="{57DE19B6-3ED2-44E8-A581-135653CC3CE5}" type="parTrans" cxnId="{17DF4B6D-08E8-4E05-B59E-D655B89BB6C0}">
      <dgm:prSet/>
      <dgm:spPr/>
      <dgm:t>
        <a:bodyPr/>
        <a:lstStyle/>
        <a:p>
          <a:endParaRPr lang="en-US" sz="1100"/>
        </a:p>
      </dgm:t>
    </dgm:pt>
    <dgm:pt modelId="{31604445-6B0C-4F65-A5B0-27B0B1D65752}" type="sibTrans" cxnId="{17DF4B6D-08E8-4E05-B59E-D655B89BB6C0}">
      <dgm:prSet/>
      <dgm:spPr/>
      <dgm:t>
        <a:bodyPr/>
        <a:lstStyle/>
        <a:p>
          <a:endParaRPr lang="en-US" sz="1100"/>
        </a:p>
      </dgm:t>
    </dgm:pt>
    <dgm:pt modelId="{E6718A8E-9138-4844-8BC6-255C8BB12146}" type="pres">
      <dgm:prSet presAssocID="{F36B7D68-9B0B-4CDE-8C16-63B2267ACC08}" presName="linearFlow" presStyleCnt="0">
        <dgm:presLayoutVars>
          <dgm:dir/>
          <dgm:animLvl val="lvl"/>
          <dgm:resizeHandles val="exact"/>
        </dgm:presLayoutVars>
      </dgm:prSet>
      <dgm:spPr/>
    </dgm:pt>
    <dgm:pt modelId="{2E71D547-225E-4CB6-BBD7-3854C4D3BF6A}" type="pres">
      <dgm:prSet presAssocID="{2ACC597C-C594-497D-8D8D-3229F5A8414C}" presName="composite" presStyleCnt="0"/>
      <dgm:spPr/>
    </dgm:pt>
    <dgm:pt modelId="{C75B1513-F96D-4E8F-B044-95F1F1171E8C}" type="pres">
      <dgm:prSet presAssocID="{2ACC597C-C594-497D-8D8D-3229F5A8414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2159F36-91C0-4004-B962-361EBEE7ADE9}" type="pres">
      <dgm:prSet presAssocID="{2ACC597C-C594-497D-8D8D-3229F5A8414C}" presName="parSh" presStyleLbl="node1" presStyleIdx="0" presStyleCnt="3"/>
      <dgm:spPr/>
    </dgm:pt>
    <dgm:pt modelId="{B5285655-3EF0-4754-9BA2-9BD0FD498F42}" type="pres">
      <dgm:prSet presAssocID="{2ACC597C-C594-497D-8D8D-3229F5A8414C}" presName="desTx" presStyleLbl="fgAcc1" presStyleIdx="0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4C75D603-9F77-4C16-B964-E240E99AF860}" type="pres">
      <dgm:prSet presAssocID="{F27242FE-0589-4B66-ACC7-17196E82546D}" presName="sibTrans" presStyleLbl="sibTrans2D1" presStyleIdx="0" presStyleCnt="2"/>
      <dgm:spPr/>
    </dgm:pt>
    <dgm:pt modelId="{4A96CB86-F9AA-440F-8E63-9A665E09AB07}" type="pres">
      <dgm:prSet presAssocID="{F27242FE-0589-4B66-ACC7-17196E82546D}" presName="connTx" presStyleLbl="sibTrans2D1" presStyleIdx="0" presStyleCnt="2"/>
      <dgm:spPr/>
    </dgm:pt>
    <dgm:pt modelId="{6BE9B34A-B1D7-4F87-AEC0-599DF9E68F29}" type="pres">
      <dgm:prSet presAssocID="{28B4EF24-C79A-4FB6-96DD-E123F518FFFE}" presName="composite" presStyleCnt="0"/>
      <dgm:spPr/>
    </dgm:pt>
    <dgm:pt modelId="{6B715BD9-2BA2-4086-A9F8-BBCFBFA54F5C}" type="pres">
      <dgm:prSet presAssocID="{28B4EF24-C79A-4FB6-96DD-E123F518FFF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142A413-608F-4EA8-BE86-ECB2EE6C523B}" type="pres">
      <dgm:prSet presAssocID="{28B4EF24-C79A-4FB6-96DD-E123F518FFFE}" presName="parSh" presStyleLbl="node1" presStyleIdx="1" presStyleCnt="3"/>
      <dgm:spPr/>
    </dgm:pt>
    <dgm:pt modelId="{CDEE3803-EBFA-47CD-94FA-7D6A42E4C76C}" type="pres">
      <dgm:prSet presAssocID="{28B4EF24-C79A-4FB6-96DD-E123F518FFFE}" presName="desTx" presStyleLbl="fgAcc1" presStyleIdx="1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t="-5000" b="-5000"/>
          </a:stretch>
        </a:blipFill>
      </dgm:spPr>
    </dgm:pt>
    <dgm:pt modelId="{15B7E69B-763E-471B-A3DF-506C647D59A2}" type="pres">
      <dgm:prSet presAssocID="{D7253F0B-8F47-4B49-BD6B-E6ECD99FA521}" presName="sibTrans" presStyleLbl="sibTrans2D1" presStyleIdx="1" presStyleCnt="2"/>
      <dgm:spPr/>
    </dgm:pt>
    <dgm:pt modelId="{D3A31649-CFBB-4D46-86AF-8B16466D1DF7}" type="pres">
      <dgm:prSet presAssocID="{D7253F0B-8F47-4B49-BD6B-E6ECD99FA521}" presName="connTx" presStyleLbl="sibTrans2D1" presStyleIdx="1" presStyleCnt="2"/>
      <dgm:spPr/>
    </dgm:pt>
    <dgm:pt modelId="{0D8CB619-675E-49A4-86F7-4BEED2C97A09}" type="pres">
      <dgm:prSet presAssocID="{574A7DE7-1F88-4028-83F5-B4ED6063F564}" presName="composite" presStyleCnt="0"/>
      <dgm:spPr/>
    </dgm:pt>
    <dgm:pt modelId="{009EF3EC-E403-471A-B0FA-3BCD0E3A9C19}" type="pres">
      <dgm:prSet presAssocID="{574A7DE7-1F88-4028-83F5-B4ED6063F56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3F57A71-C3D5-416D-B507-2564D6B4FDD2}" type="pres">
      <dgm:prSet presAssocID="{574A7DE7-1F88-4028-83F5-B4ED6063F564}" presName="parSh" presStyleLbl="node1" presStyleIdx="2" presStyleCnt="3"/>
      <dgm:spPr/>
    </dgm:pt>
    <dgm:pt modelId="{B457A515-0FEA-420F-A36E-DD0CD9E097C1}" type="pres">
      <dgm:prSet presAssocID="{574A7DE7-1F88-4028-83F5-B4ED6063F564}" presName="desTx" presStyleLbl="fgAcc1" presStyleIdx="2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rcRect/>
          <a:stretch>
            <a:fillRect t="-22000" b="-22000"/>
          </a:stretch>
        </a:blipFill>
      </dgm:spPr>
    </dgm:pt>
  </dgm:ptLst>
  <dgm:cxnLst>
    <dgm:cxn modelId="{B1137E08-849E-4419-B7A9-79C92148503D}" type="presOf" srcId="{F36B7D68-9B0B-4CDE-8C16-63B2267ACC08}" destId="{E6718A8E-9138-4844-8BC6-255C8BB12146}" srcOrd="0" destOrd="0" presId="urn:microsoft.com/office/officeart/2005/8/layout/process3"/>
    <dgm:cxn modelId="{43494A0A-F274-4FD2-8970-1CB33DDB89FA}" type="presOf" srcId="{2ACC597C-C594-497D-8D8D-3229F5A8414C}" destId="{B2159F36-91C0-4004-B962-361EBEE7ADE9}" srcOrd="1" destOrd="0" presId="urn:microsoft.com/office/officeart/2005/8/layout/process3"/>
    <dgm:cxn modelId="{F6151235-9761-4034-9BBE-5250A04B2A77}" type="presOf" srcId="{F27242FE-0589-4B66-ACC7-17196E82546D}" destId="{4A96CB86-F9AA-440F-8E63-9A665E09AB07}" srcOrd="1" destOrd="0" presId="urn:microsoft.com/office/officeart/2005/8/layout/process3"/>
    <dgm:cxn modelId="{7CD8FC42-1A6A-44DD-899D-620A83B5B2D2}" type="presOf" srcId="{574A7DE7-1F88-4028-83F5-B4ED6063F564}" destId="{009EF3EC-E403-471A-B0FA-3BCD0E3A9C19}" srcOrd="0" destOrd="0" presId="urn:microsoft.com/office/officeart/2005/8/layout/process3"/>
    <dgm:cxn modelId="{FD2D0E4A-9BEE-4670-94AD-25B73D9CDA93}" type="presOf" srcId="{574A7DE7-1F88-4028-83F5-B4ED6063F564}" destId="{23F57A71-C3D5-416D-B507-2564D6B4FDD2}" srcOrd="1" destOrd="0" presId="urn:microsoft.com/office/officeart/2005/8/layout/process3"/>
    <dgm:cxn modelId="{ECFFED6C-5538-41CB-B6F5-B9368C9ABE20}" type="presOf" srcId="{D7253F0B-8F47-4B49-BD6B-E6ECD99FA521}" destId="{D3A31649-CFBB-4D46-86AF-8B16466D1DF7}" srcOrd="1" destOrd="0" presId="urn:microsoft.com/office/officeart/2005/8/layout/process3"/>
    <dgm:cxn modelId="{17DF4B6D-08E8-4E05-B59E-D655B89BB6C0}" srcId="{F36B7D68-9B0B-4CDE-8C16-63B2267ACC08}" destId="{574A7DE7-1F88-4028-83F5-B4ED6063F564}" srcOrd="2" destOrd="0" parTransId="{57DE19B6-3ED2-44E8-A581-135653CC3CE5}" sibTransId="{31604445-6B0C-4F65-A5B0-27B0B1D65752}"/>
    <dgm:cxn modelId="{D994F070-3A6C-45AE-930F-7931AAB1182B}" type="presOf" srcId="{D7253F0B-8F47-4B49-BD6B-E6ECD99FA521}" destId="{15B7E69B-763E-471B-A3DF-506C647D59A2}" srcOrd="0" destOrd="0" presId="urn:microsoft.com/office/officeart/2005/8/layout/process3"/>
    <dgm:cxn modelId="{8089A67E-FBD2-4DD9-8C5C-16443C16760A}" srcId="{F36B7D68-9B0B-4CDE-8C16-63B2267ACC08}" destId="{2ACC597C-C594-497D-8D8D-3229F5A8414C}" srcOrd="0" destOrd="0" parTransId="{AADA8966-9259-4F6D-8DF7-054E7514A0DC}" sibTransId="{F27242FE-0589-4B66-ACC7-17196E82546D}"/>
    <dgm:cxn modelId="{095D4C90-9FD7-4C0A-BE70-AEDA41089545}" type="presOf" srcId="{2ACC597C-C594-497D-8D8D-3229F5A8414C}" destId="{C75B1513-F96D-4E8F-B044-95F1F1171E8C}" srcOrd="0" destOrd="0" presId="urn:microsoft.com/office/officeart/2005/8/layout/process3"/>
    <dgm:cxn modelId="{D9C00EA7-C7A2-4EB1-8F84-A432DD0FBE8C}" srcId="{F36B7D68-9B0B-4CDE-8C16-63B2267ACC08}" destId="{28B4EF24-C79A-4FB6-96DD-E123F518FFFE}" srcOrd="1" destOrd="0" parTransId="{D632EED0-C656-45A0-AF8C-BAACEB3382B2}" sibTransId="{D7253F0B-8F47-4B49-BD6B-E6ECD99FA521}"/>
    <dgm:cxn modelId="{23625CD5-F3E7-44FD-B604-F1C591E460EA}" type="presOf" srcId="{F27242FE-0589-4B66-ACC7-17196E82546D}" destId="{4C75D603-9F77-4C16-B964-E240E99AF860}" srcOrd="0" destOrd="0" presId="urn:microsoft.com/office/officeart/2005/8/layout/process3"/>
    <dgm:cxn modelId="{48D102E7-993F-4658-9F29-8008A24BFB89}" type="presOf" srcId="{28B4EF24-C79A-4FB6-96DD-E123F518FFFE}" destId="{6B715BD9-2BA2-4086-A9F8-BBCFBFA54F5C}" srcOrd="0" destOrd="0" presId="urn:microsoft.com/office/officeart/2005/8/layout/process3"/>
    <dgm:cxn modelId="{B83696F1-EBB9-4AC8-B433-FB1968CDF651}" type="presOf" srcId="{28B4EF24-C79A-4FB6-96DD-E123F518FFFE}" destId="{2142A413-608F-4EA8-BE86-ECB2EE6C523B}" srcOrd="1" destOrd="0" presId="urn:microsoft.com/office/officeart/2005/8/layout/process3"/>
    <dgm:cxn modelId="{33916F35-45AD-427F-9B22-4A1EC78E0C8A}" type="presParOf" srcId="{E6718A8E-9138-4844-8BC6-255C8BB12146}" destId="{2E71D547-225E-4CB6-BBD7-3854C4D3BF6A}" srcOrd="0" destOrd="0" presId="urn:microsoft.com/office/officeart/2005/8/layout/process3"/>
    <dgm:cxn modelId="{FBCBA5C2-AB5B-4141-90CE-C06A23260F83}" type="presParOf" srcId="{2E71D547-225E-4CB6-BBD7-3854C4D3BF6A}" destId="{C75B1513-F96D-4E8F-B044-95F1F1171E8C}" srcOrd="0" destOrd="0" presId="urn:microsoft.com/office/officeart/2005/8/layout/process3"/>
    <dgm:cxn modelId="{118FB166-436E-41B8-AACA-A36FDEDA2AB9}" type="presParOf" srcId="{2E71D547-225E-4CB6-BBD7-3854C4D3BF6A}" destId="{B2159F36-91C0-4004-B962-361EBEE7ADE9}" srcOrd="1" destOrd="0" presId="urn:microsoft.com/office/officeart/2005/8/layout/process3"/>
    <dgm:cxn modelId="{0F5FA497-4848-4DA9-920D-CCB23CC008C2}" type="presParOf" srcId="{2E71D547-225E-4CB6-BBD7-3854C4D3BF6A}" destId="{B5285655-3EF0-4754-9BA2-9BD0FD498F42}" srcOrd="2" destOrd="0" presId="urn:microsoft.com/office/officeart/2005/8/layout/process3"/>
    <dgm:cxn modelId="{FC111D7B-C8E4-4334-9159-B2D20B0FDF22}" type="presParOf" srcId="{E6718A8E-9138-4844-8BC6-255C8BB12146}" destId="{4C75D603-9F77-4C16-B964-E240E99AF860}" srcOrd="1" destOrd="0" presId="urn:microsoft.com/office/officeart/2005/8/layout/process3"/>
    <dgm:cxn modelId="{4CBF4E50-B1AE-417C-BD68-0847E836AB50}" type="presParOf" srcId="{4C75D603-9F77-4C16-B964-E240E99AF860}" destId="{4A96CB86-F9AA-440F-8E63-9A665E09AB07}" srcOrd="0" destOrd="0" presId="urn:microsoft.com/office/officeart/2005/8/layout/process3"/>
    <dgm:cxn modelId="{701A55BF-83D8-4EF0-B5CC-C7BC6C9DE351}" type="presParOf" srcId="{E6718A8E-9138-4844-8BC6-255C8BB12146}" destId="{6BE9B34A-B1D7-4F87-AEC0-599DF9E68F29}" srcOrd="2" destOrd="0" presId="urn:microsoft.com/office/officeart/2005/8/layout/process3"/>
    <dgm:cxn modelId="{D5C05F33-8BD5-49AD-B5FE-E3CACCB43EBF}" type="presParOf" srcId="{6BE9B34A-B1D7-4F87-AEC0-599DF9E68F29}" destId="{6B715BD9-2BA2-4086-A9F8-BBCFBFA54F5C}" srcOrd="0" destOrd="0" presId="urn:microsoft.com/office/officeart/2005/8/layout/process3"/>
    <dgm:cxn modelId="{4CF1582F-F717-46B1-BE58-8E0ACD90A6E7}" type="presParOf" srcId="{6BE9B34A-B1D7-4F87-AEC0-599DF9E68F29}" destId="{2142A413-608F-4EA8-BE86-ECB2EE6C523B}" srcOrd="1" destOrd="0" presId="urn:microsoft.com/office/officeart/2005/8/layout/process3"/>
    <dgm:cxn modelId="{BE4AB4E7-E6C7-4D2C-B691-B98060E623F0}" type="presParOf" srcId="{6BE9B34A-B1D7-4F87-AEC0-599DF9E68F29}" destId="{CDEE3803-EBFA-47CD-94FA-7D6A42E4C76C}" srcOrd="2" destOrd="0" presId="urn:microsoft.com/office/officeart/2005/8/layout/process3"/>
    <dgm:cxn modelId="{35AC8100-FCB3-4ECA-9089-5C4DF7339F4B}" type="presParOf" srcId="{E6718A8E-9138-4844-8BC6-255C8BB12146}" destId="{15B7E69B-763E-471B-A3DF-506C647D59A2}" srcOrd="3" destOrd="0" presId="urn:microsoft.com/office/officeart/2005/8/layout/process3"/>
    <dgm:cxn modelId="{04BBFE00-199C-4A9C-A48A-82BCDFDF7C8D}" type="presParOf" srcId="{15B7E69B-763E-471B-A3DF-506C647D59A2}" destId="{D3A31649-CFBB-4D46-86AF-8B16466D1DF7}" srcOrd="0" destOrd="0" presId="urn:microsoft.com/office/officeart/2005/8/layout/process3"/>
    <dgm:cxn modelId="{B2A2E2F8-D311-4359-8188-983CF4BECC13}" type="presParOf" srcId="{E6718A8E-9138-4844-8BC6-255C8BB12146}" destId="{0D8CB619-675E-49A4-86F7-4BEED2C97A09}" srcOrd="4" destOrd="0" presId="urn:microsoft.com/office/officeart/2005/8/layout/process3"/>
    <dgm:cxn modelId="{6F16BF6D-750B-43AC-A757-754463FAD99D}" type="presParOf" srcId="{0D8CB619-675E-49A4-86F7-4BEED2C97A09}" destId="{009EF3EC-E403-471A-B0FA-3BCD0E3A9C19}" srcOrd="0" destOrd="0" presId="urn:microsoft.com/office/officeart/2005/8/layout/process3"/>
    <dgm:cxn modelId="{55E57047-CCC9-40E6-A12B-96666DCD059F}" type="presParOf" srcId="{0D8CB619-675E-49A4-86F7-4BEED2C97A09}" destId="{23F57A71-C3D5-416D-B507-2564D6B4FDD2}" srcOrd="1" destOrd="0" presId="urn:microsoft.com/office/officeart/2005/8/layout/process3"/>
    <dgm:cxn modelId="{397DE9F8-C196-4D37-A67B-D22B53F818A3}" type="presParOf" srcId="{0D8CB619-675E-49A4-86F7-4BEED2C97A09}" destId="{B457A515-0FEA-420F-A36E-DD0CD9E097C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59F36-91C0-4004-B962-361EBEE7ADE9}">
      <dsp:nvSpPr>
        <dsp:cNvPr id="0" name=""/>
        <dsp:cNvSpPr/>
      </dsp:nvSpPr>
      <dsp:spPr>
        <a:xfrm>
          <a:off x="3703" y="18306"/>
          <a:ext cx="1683716" cy="7498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SST</a:t>
          </a:r>
        </a:p>
      </dsp:txBody>
      <dsp:txXfrm>
        <a:off x="3703" y="18306"/>
        <a:ext cx="1683716" cy="499918"/>
      </dsp:txXfrm>
    </dsp:sp>
    <dsp:sp modelId="{B5285655-3EF0-4754-9BA2-9BD0FD498F42}">
      <dsp:nvSpPr>
        <dsp:cNvPr id="0" name=""/>
        <dsp:cNvSpPr/>
      </dsp:nvSpPr>
      <dsp:spPr>
        <a:xfrm>
          <a:off x="348560" y="518224"/>
          <a:ext cx="1683716" cy="864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t="-7000" b="-7000"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5D603-9F77-4C16-B964-E240E99AF860}">
      <dsp:nvSpPr>
        <dsp:cNvPr id="0" name=""/>
        <dsp:cNvSpPr/>
      </dsp:nvSpPr>
      <dsp:spPr>
        <a:xfrm>
          <a:off x="1942664" y="58667"/>
          <a:ext cx="541120" cy="4191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42664" y="142506"/>
        <a:ext cx="415361" cy="251518"/>
      </dsp:txXfrm>
    </dsp:sp>
    <dsp:sp modelId="{2142A413-608F-4EA8-BE86-ECB2EE6C523B}">
      <dsp:nvSpPr>
        <dsp:cNvPr id="0" name=""/>
        <dsp:cNvSpPr/>
      </dsp:nvSpPr>
      <dsp:spPr>
        <a:xfrm>
          <a:off x="2708400" y="18306"/>
          <a:ext cx="1683716" cy="7498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HEC-HMS</a:t>
          </a:r>
        </a:p>
      </dsp:txBody>
      <dsp:txXfrm>
        <a:off x="2708400" y="18306"/>
        <a:ext cx="1683716" cy="499918"/>
      </dsp:txXfrm>
    </dsp:sp>
    <dsp:sp modelId="{CDEE3803-EBFA-47CD-94FA-7D6A42E4C76C}">
      <dsp:nvSpPr>
        <dsp:cNvPr id="0" name=""/>
        <dsp:cNvSpPr/>
      </dsp:nvSpPr>
      <dsp:spPr>
        <a:xfrm>
          <a:off x="3053258" y="518224"/>
          <a:ext cx="1683716" cy="864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rcRect/>
          <a:stretch>
            <a:fillRect t="-5000" b="-5000"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7E69B-763E-471B-A3DF-506C647D59A2}">
      <dsp:nvSpPr>
        <dsp:cNvPr id="0" name=""/>
        <dsp:cNvSpPr/>
      </dsp:nvSpPr>
      <dsp:spPr>
        <a:xfrm>
          <a:off x="4647362" y="58667"/>
          <a:ext cx="541120" cy="4191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647362" y="142506"/>
        <a:ext cx="415361" cy="251518"/>
      </dsp:txXfrm>
    </dsp:sp>
    <dsp:sp modelId="{23F57A71-C3D5-416D-B507-2564D6B4FDD2}">
      <dsp:nvSpPr>
        <dsp:cNvPr id="0" name=""/>
        <dsp:cNvSpPr/>
      </dsp:nvSpPr>
      <dsp:spPr>
        <a:xfrm>
          <a:off x="5413098" y="18306"/>
          <a:ext cx="1683716" cy="7498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HEC-RAS</a:t>
          </a:r>
        </a:p>
      </dsp:txBody>
      <dsp:txXfrm>
        <a:off x="5413098" y="18306"/>
        <a:ext cx="1683716" cy="499918"/>
      </dsp:txXfrm>
    </dsp:sp>
    <dsp:sp modelId="{B457A515-0FEA-420F-A36E-DD0CD9E097C1}">
      <dsp:nvSpPr>
        <dsp:cNvPr id="0" name=""/>
        <dsp:cNvSpPr/>
      </dsp:nvSpPr>
      <dsp:spPr>
        <a:xfrm>
          <a:off x="5757955" y="518224"/>
          <a:ext cx="1683716" cy="864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rcRect/>
          <a:stretch>
            <a:fillRect t="-22000" b="-22000"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EFFF8-6113-47B7-9104-148BCE93036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9461F-A464-4EBE-AE71-F6FA851C8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89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9461F-A464-4EBE-AE71-F6FA851C89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8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also replace RAS with a surrogate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9461F-A464-4EBE-AE71-F6FA851C89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4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9461F-A464-4EBE-AE71-F6FA851C89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8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1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806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19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3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3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33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4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5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0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7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8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8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4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0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70F8105-0BAB-4C99-8EAB-5D26B4647F0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2F654-2D09-43CA-A066-987E55CAA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19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96BA-8B4E-43DF-AA39-9CA7723B7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59423"/>
            <a:ext cx="8825658" cy="2303585"/>
          </a:xfrm>
        </p:spPr>
        <p:txBody>
          <a:bodyPr/>
          <a:lstStyle/>
          <a:p>
            <a:r>
              <a:rPr lang="en-US" dirty="0"/>
              <a:t>Reducing HEC-RAS Runs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AE53A-19E8-47B7-9DB0-A48087E14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648594"/>
            <a:ext cx="8825658" cy="861420"/>
          </a:xfrm>
        </p:spPr>
        <p:txBody>
          <a:bodyPr/>
          <a:lstStyle/>
          <a:p>
            <a:r>
              <a:rPr lang="en-US" dirty="0"/>
              <a:t>William Lehman</a:t>
            </a:r>
          </a:p>
          <a:p>
            <a:r>
              <a:rPr lang="en-US" dirty="0"/>
              <a:t>Senior Economist – USACE-HEC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84F9D65-BFF1-AF1A-BB53-01E1AB2F2CE2}"/>
              </a:ext>
            </a:extLst>
          </p:cNvPr>
          <p:cNvSpPr txBox="1">
            <a:spLocks/>
          </p:cNvSpPr>
          <p:nvPr/>
        </p:nvSpPr>
        <p:spPr>
          <a:xfrm>
            <a:off x="1154955" y="3787174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Haden Smith</a:t>
            </a:r>
          </a:p>
          <a:p>
            <a:r>
              <a:rPr lang="en-US" dirty="0">
                <a:solidFill>
                  <a:srgbClr val="FFFF00"/>
                </a:solidFill>
              </a:rPr>
              <a:t>Lead Engineer – USACE-RMC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C600709-BA1D-917A-8E8E-A661695C5452}"/>
              </a:ext>
            </a:extLst>
          </p:cNvPr>
          <p:cNvSpPr txBox="1">
            <a:spLocks/>
          </p:cNvSpPr>
          <p:nvPr/>
        </p:nvSpPr>
        <p:spPr>
          <a:xfrm>
            <a:off x="1154955" y="5582664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Keil Neff</a:t>
            </a:r>
          </a:p>
          <a:p>
            <a:r>
              <a:rPr lang="en-US" dirty="0"/>
              <a:t>Senior Hydraulic Engineer – USACE-RMC</a:t>
            </a:r>
          </a:p>
        </p:txBody>
      </p:sp>
    </p:spTree>
    <p:extLst>
      <p:ext uri="{BB962C8B-B14F-4D97-AF65-F5344CB8AC3E}">
        <p14:creationId xmlns:p14="http://schemas.microsoft.com/office/powerpoint/2010/main" val="2961343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D250-7ED8-BCF8-F34E-3F218CB0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Reduced-Order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EE71-EB79-B26C-6BE3-05B324F54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2052918"/>
            <a:ext cx="10652289" cy="4195481"/>
          </a:xfrm>
        </p:spPr>
        <p:txBody>
          <a:bodyPr>
            <a:normAutofit/>
          </a:bodyPr>
          <a:lstStyle/>
          <a:p>
            <a:r>
              <a:rPr lang="en-US" sz="1800" dirty="0"/>
              <a:t>Use a lumped HEC-HMS model to generate the importance sampling grid for HEC-RAS 2D.</a:t>
            </a:r>
          </a:p>
          <a:p>
            <a:r>
              <a:rPr lang="en-US" sz="1800" dirty="0"/>
              <a:t>Ensure compatibility with both low-fidelity (ungaged) and high-fidelity (gaged) HMS models, with a preference for high-fidelity models when available.</a:t>
            </a:r>
          </a:p>
          <a:p>
            <a:r>
              <a:rPr lang="en-US" sz="1800" dirty="0"/>
              <a:t>Utilize Muskingum-</a:t>
            </a:r>
            <a:r>
              <a:rPr lang="en-US" sz="1800" dirty="0" err="1"/>
              <a:t>Cunge</a:t>
            </a:r>
            <a:r>
              <a:rPr lang="en-US" sz="1800" dirty="0"/>
              <a:t> routing for all HMS reaches where possible.</a:t>
            </a:r>
          </a:p>
          <a:p>
            <a:r>
              <a:rPr lang="en-US" sz="1800" dirty="0"/>
              <a:t>Identify critical basin locations to record peak flows as target points.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>
                <a:solidFill>
                  <a:srgbClr val="FFFF00"/>
                </a:solidFill>
              </a:rPr>
              <a:t>Optional: Prioritize target locations with the highest population at risk or largest contributing drainage areas, assigning them greater weight.</a:t>
            </a:r>
          </a:p>
          <a:p>
            <a:pPr marL="0" indent="0">
              <a:buNone/>
            </a:pPr>
            <a:endParaRPr lang="en-US" sz="1800" dirty="0">
              <a:solidFill>
                <a:srgbClr val="FFFF00"/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Optional: Add stage-discharge rating curves to all target locations in HMS to capture peak stages. Additionally, transform discharge-to-stage-to-damage at each target.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443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C266-4B8A-49A8-899A-2868C9A5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Reduced-Order Model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1A7735-14FC-46B2-87A6-B18F0AB32DEF}"/>
              </a:ext>
            </a:extLst>
          </p:cNvPr>
          <p:cNvSpPr/>
          <p:nvPr/>
        </p:nvSpPr>
        <p:spPr>
          <a:xfrm>
            <a:off x="1005840" y="2583180"/>
            <a:ext cx="6766560" cy="3189000"/>
          </a:xfrm>
          <a:custGeom>
            <a:avLst/>
            <a:gdLst>
              <a:gd name="connsiteX0" fmla="*/ 0 w 6766560"/>
              <a:gd name="connsiteY0" fmla="*/ 0 h 3189000"/>
              <a:gd name="connsiteX1" fmla="*/ 834390 w 6766560"/>
              <a:gd name="connsiteY1" fmla="*/ 11430 h 3189000"/>
              <a:gd name="connsiteX2" fmla="*/ 925830 w 6766560"/>
              <a:gd name="connsiteY2" fmla="*/ 34290 h 3189000"/>
              <a:gd name="connsiteX3" fmla="*/ 960120 w 6766560"/>
              <a:gd name="connsiteY3" fmla="*/ 45720 h 3189000"/>
              <a:gd name="connsiteX4" fmla="*/ 1028700 w 6766560"/>
              <a:gd name="connsiteY4" fmla="*/ 91440 h 3189000"/>
              <a:gd name="connsiteX5" fmla="*/ 1097280 w 6766560"/>
              <a:gd name="connsiteY5" fmla="*/ 125730 h 3189000"/>
              <a:gd name="connsiteX6" fmla="*/ 1177290 w 6766560"/>
              <a:gd name="connsiteY6" fmla="*/ 182880 h 3189000"/>
              <a:gd name="connsiteX7" fmla="*/ 1234440 w 6766560"/>
              <a:gd name="connsiteY7" fmla="*/ 217170 h 3189000"/>
              <a:gd name="connsiteX8" fmla="*/ 1268730 w 6766560"/>
              <a:gd name="connsiteY8" fmla="*/ 251460 h 3189000"/>
              <a:gd name="connsiteX9" fmla="*/ 1337310 w 6766560"/>
              <a:gd name="connsiteY9" fmla="*/ 297180 h 3189000"/>
              <a:gd name="connsiteX10" fmla="*/ 1371600 w 6766560"/>
              <a:gd name="connsiteY10" fmla="*/ 342900 h 3189000"/>
              <a:gd name="connsiteX11" fmla="*/ 1520190 w 6766560"/>
              <a:gd name="connsiteY11" fmla="*/ 514350 h 3189000"/>
              <a:gd name="connsiteX12" fmla="*/ 1611630 w 6766560"/>
              <a:gd name="connsiteY12" fmla="*/ 640080 h 3189000"/>
              <a:gd name="connsiteX13" fmla="*/ 1634490 w 6766560"/>
              <a:gd name="connsiteY13" fmla="*/ 708660 h 3189000"/>
              <a:gd name="connsiteX14" fmla="*/ 1668780 w 6766560"/>
              <a:gd name="connsiteY14" fmla="*/ 754380 h 3189000"/>
              <a:gd name="connsiteX15" fmla="*/ 1725930 w 6766560"/>
              <a:gd name="connsiteY15" fmla="*/ 845820 h 3189000"/>
              <a:gd name="connsiteX16" fmla="*/ 1748790 w 6766560"/>
              <a:gd name="connsiteY16" fmla="*/ 902970 h 3189000"/>
              <a:gd name="connsiteX17" fmla="*/ 1805940 w 6766560"/>
              <a:gd name="connsiteY17" fmla="*/ 1005840 h 3189000"/>
              <a:gd name="connsiteX18" fmla="*/ 1851660 w 6766560"/>
              <a:gd name="connsiteY18" fmla="*/ 1165860 h 3189000"/>
              <a:gd name="connsiteX19" fmla="*/ 1885950 w 6766560"/>
              <a:gd name="connsiteY19" fmla="*/ 1200150 h 3189000"/>
              <a:gd name="connsiteX20" fmla="*/ 1965960 w 6766560"/>
              <a:gd name="connsiteY20" fmla="*/ 1303020 h 3189000"/>
              <a:gd name="connsiteX21" fmla="*/ 2103120 w 6766560"/>
              <a:gd name="connsiteY21" fmla="*/ 1417320 h 3189000"/>
              <a:gd name="connsiteX22" fmla="*/ 2171700 w 6766560"/>
              <a:gd name="connsiteY22" fmla="*/ 1451610 h 3189000"/>
              <a:gd name="connsiteX23" fmla="*/ 2205990 w 6766560"/>
              <a:gd name="connsiteY23" fmla="*/ 1474470 h 3189000"/>
              <a:gd name="connsiteX24" fmla="*/ 2366010 w 6766560"/>
              <a:gd name="connsiteY24" fmla="*/ 1497330 h 3189000"/>
              <a:gd name="connsiteX25" fmla="*/ 3200400 w 6766560"/>
              <a:gd name="connsiteY25" fmla="*/ 1474470 h 3189000"/>
              <a:gd name="connsiteX26" fmla="*/ 3303270 w 6766560"/>
              <a:gd name="connsiteY26" fmla="*/ 1463040 h 3189000"/>
              <a:gd name="connsiteX27" fmla="*/ 4091940 w 6766560"/>
              <a:gd name="connsiteY27" fmla="*/ 1497330 h 3189000"/>
              <a:gd name="connsiteX28" fmla="*/ 4251960 w 6766560"/>
              <a:gd name="connsiteY28" fmla="*/ 1588770 h 3189000"/>
              <a:gd name="connsiteX29" fmla="*/ 4320540 w 6766560"/>
              <a:gd name="connsiteY29" fmla="*/ 1623060 h 3189000"/>
              <a:gd name="connsiteX30" fmla="*/ 4480560 w 6766560"/>
              <a:gd name="connsiteY30" fmla="*/ 1748790 h 3189000"/>
              <a:gd name="connsiteX31" fmla="*/ 4526280 w 6766560"/>
              <a:gd name="connsiteY31" fmla="*/ 1794510 h 3189000"/>
              <a:gd name="connsiteX32" fmla="*/ 4594860 w 6766560"/>
              <a:gd name="connsiteY32" fmla="*/ 1851660 h 3189000"/>
              <a:gd name="connsiteX33" fmla="*/ 4732020 w 6766560"/>
              <a:gd name="connsiteY33" fmla="*/ 2080260 h 3189000"/>
              <a:gd name="connsiteX34" fmla="*/ 4800600 w 6766560"/>
              <a:gd name="connsiteY34" fmla="*/ 2194560 h 3189000"/>
              <a:gd name="connsiteX35" fmla="*/ 4926330 w 6766560"/>
              <a:gd name="connsiteY35" fmla="*/ 2377440 h 3189000"/>
              <a:gd name="connsiteX36" fmla="*/ 4972050 w 6766560"/>
              <a:gd name="connsiteY36" fmla="*/ 2400300 h 3189000"/>
              <a:gd name="connsiteX37" fmla="*/ 5200650 w 6766560"/>
              <a:gd name="connsiteY37" fmla="*/ 2457450 h 3189000"/>
              <a:gd name="connsiteX38" fmla="*/ 5554980 w 6766560"/>
              <a:gd name="connsiteY38" fmla="*/ 2491740 h 3189000"/>
              <a:gd name="connsiteX39" fmla="*/ 5772150 w 6766560"/>
              <a:gd name="connsiteY39" fmla="*/ 2514600 h 3189000"/>
              <a:gd name="connsiteX40" fmla="*/ 6046470 w 6766560"/>
              <a:gd name="connsiteY40" fmla="*/ 2606040 h 3189000"/>
              <a:gd name="connsiteX41" fmla="*/ 6183630 w 6766560"/>
              <a:gd name="connsiteY41" fmla="*/ 2720340 h 3189000"/>
              <a:gd name="connsiteX42" fmla="*/ 6252210 w 6766560"/>
              <a:gd name="connsiteY42" fmla="*/ 2777490 h 3189000"/>
              <a:gd name="connsiteX43" fmla="*/ 6275070 w 6766560"/>
              <a:gd name="connsiteY43" fmla="*/ 2846070 h 3189000"/>
              <a:gd name="connsiteX44" fmla="*/ 6400800 w 6766560"/>
              <a:gd name="connsiteY44" fmla="*/ 3017520 h 3189000"/>
              <a:gd name="connsiteX45" fmla="*/ 6503670 w 6766560"/>
              <a:gd name="connsiteY45" fmla="*/ 3097530 h 3189000"/>
              <a:gd name="connsiteX46" fmla="*/ 6629400 w 6766560"/>
              <a:gd name="connsiteY46" fmla="*/ 3143250 h 3189000"/>
              <a:gd name="connsiteX47" fmla="*/ 6766560 w 6766560"/>
              <a:gd name="connsiteY47" fmla="*/ 3188970 h 31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766560" h="3189000">
                <a:moveTo>
                  <a:pt x="0" y="0"/>
                </a:moveTo>
                <a:cubicBezTo>
                  <a:pt x="278130" y="3810"/>
                  <a:pt x="556424" y="1135"/>
                  <a:pt x="834390" y="11430"/>
                </a:cubicBezTo>
                <a:cubicBezTo>
                  <a:pt x="865787" y="12593"/>
                  <a:pt x="895519" y="26023"/>
                  <a:pt x="925830" y="34290"/>
                </a:cubicBezTo>
                <a:cubicBezTo>
                  <a:pt x="937454" y="37460"/>
                  <a:pt x="949588" y="39869"/>
                  <a:pt x="960120" y="45720"/>
                </a:cubicBezTo>
                <a:cubicBezTo>
                  <a:pt x="984137" y="59063"/>
                  <a:pt x="1004968" y="77596"/>
                  <a:pt x="1028700" y="91440"/>
                </a:cubicBezTo>
                <a:cubicBezTo>
                  <a:pt x="1050777" y="104318"/>
                  <a:pt x="1074938" y="113318"/>
                  <a:pt x="1097280" y="125730"/>
                </a:cubicBezTo>
                <a:cubicBezTo>
                  <a:pt x="1127950" y="142769"/>
                  <a:pt x="1147580" y="163074"/>
                  <a:pt x="1177290" y="182880"/>
                </a:cubicBezTo>
                <a:cubicBezTo>
                  <a:pt x="1195775" y="195203"/>
                  <a:pt x="1216667" y="203840"/>
                  <a:pt x="1234440" y="217170"/>
                </a:cubicBezTo>
                <a:cubicBezTo>
                  <a:pt x="1247372" y="226869"/>
                  <a:pt x="1255971" y="241536"/>
                  <a:pt x="1268730" y="251460"/>
                </a:cubicBezTo>
                <a:cubicBezTo>
                  <a:pt x="1290417" y="268328"/>
                  <a:pt x="1316775" y="278927"/>
                  <a:pt x="1337310" y="297180"/>
                </a:cubicBezTo>
                <a:cubicBezTo>
                  <a:pt x="1351548" y="309836"/>
                  <a:pt x="1358856" y="328740"/>
                  <a:pt x="1371600" y="342900"/>
                </a:cubicBezTo>
                <a:cubicBezTo>
                  <a:pt x="1475156" y="457962"/>
                  <a:pt x="1414609" y="364778"/>
                  <a:pt x="1520190" y="514350"/>
                </a:cubicBezTo>
                <a:cubicBezTo>
                  <a:pt x="1614823" y="648413"/>
                  <a:pt x="1538920" y="567370"/>
                  <a:pt x="1611630" y="640080"/>
                </a:cubicBezTo>
                <a:cubicBezTo>
                  <a:pt x="1619250" y="662940"/>
                  <a:pt x="1623714" y="687107"/>
                  <a:pt x="1634490" y="708660"/>
                </a:cubicBezTo>
                <a:cubicBezTo>
                  <a:pt x="1643009" y="725699"/>
                  <a:pt x="1657707" y="738878"/>
                  <a:pt x="1668780" y="754380"/>
                </a:cubicBezTo>
                <a:cubicBezTo>
                  <a:pt x="1683892" y="775537"/>
                  <a:pt x="1717032" y="828024"/>
                  <a:pt x="1725930" y="845820"/>
                </a:cubicBezTo>
                <a:cubicBezTo>
                  <a:pt x="1735106" y="864171"/>
                  <a:pt x="1740457" y="884221"/>
                  <a:pt x="1748790" y="902970"/>
                </a:cubicBezTo>
                <a:cubicBezTo>
                  <a:pt x="1767530" y="945135"/>
                  <a:pt x="1781209" y="964622"/>
                  <a:pt x="1805940" y="1005840"/>
                </a:cubicBezTo>
                <a:cubicBezTo>
                  <a:pt x="1814174" y="1042891"/>
                  <a:pt x="1826897" y="1126240"/>
                  <a:pt x="1851660" y="1165860"/>
                </a:cubicBezTo>
                <a:cubicBezTo>
                  <a:pt x="1860227" y="1179567"/>
                  <a:pt x="1875602" y="1187732"/>
                  <a:pt x="1885950" y="1200150"/>
                </a:cubicBezTo>
                <a:cubicBezTo>
                  <a:pt x="1913760" y="1233522"/>
                  <a:pt x="1935243" y="1272303"/>
                  <a:pt x="1965960" y="1303020"/>
                </a:cubicBezTo>
                <a:cubicBezTo>
                  <a:pt x="2007064" y="1344124"/>
                  <a:pt x="2051729" y="1391625"/>
                  <a:pt x="2103120" y="1417320"/>
                </a:cubicBezTo>
                <a:cubicBezTo>
                  <a:pt x="2125980" y="1428750"/>
                  <a:pt x="2149358" y="1439198"/>
                  <a:pt x="2171700" y="1451610"/>
                </a:cubicBezTo>
                <a:cubicBezTo>
                  <a:pt x="2183708" y="1458281"/>
                  <a:pt x="2193128" y="1469647"/>
                  <a:pt x="2205990" y="1474470"/>
                </a:cubicBezTo>
                <a:cubicBezTo>
                  <a:pt x="2236636" y="1485962"/>
                  <a:pt x="2350981" y="1495660"/>
                  <a:pt x="2366010" y="1497330"/>
                </a:cubicBezTo>
                <a:lnTo>
                  <a:pt x="3200400" y="1474470"/>
                </a:lnTo>
                <a:cubicBezTo>
                  <a:pt x="3234878" y="1473209"/>
                  <a:pt x="3268780" y="1462156"/>
                  <a:pt x="3303270" y="1463040"/>
                </a:cubicBezTo>
                <a:cubicBezTo>
                  <a:pt x="3566322" y="1469785"/>
                  <a:pt x="3829050" y="1485900"/>
                  <a:pt x="4091940" y="1497330"/>
                </a:cubicBezTo>
                <a:cubicBezTo>
                  <a:pt x="4328186" y="1615453"/>
                  <a:pt x="4058091" y="1475680"/>
                  <a:pt x="4251960" y="1588770"/>
                </a:cubicBezTo>
                <a:cubicBezTo>
                  <a:pt x="4274037" y="1601648"/>
                  <a:pt x="4299041" y="1609239"/>
                  <a:pt x="4320540" y="1623060"/>
                </a:cubicBezTo>
                <a:cubicBezTo>
                  <a:pt x="4355286" y="1645397"/>
                  <a:pt x="4445583" y="1717311"/>
                  <a:pt x="4480560" y="1748790"/>
                </a:cubicBezTo>
                <a:cubicBezTo>
                  <a:pt x="4496580" y="1763208"/>
                  <a:pt x="4510260" y="1780092"/>
                  <a:pt x="4526280" y="1794510"/>
                </a:cubicBezTo>
                <a:cubicBezTo>
                  <a:pt x="4548398" y="1814416"/>
                  <a:pt x="4572000" y="1832610"/>
                  <a:pt x="4594860" y="1851660"/>
                </a:cubicBezTo>
                <a:cubicBezTo>
                  <a:pt x="4673186" y="2008312"/>
                  <a:pt x="4576432" y="1820947"/>
                  <a:pt x="4732020" y="2080260"/>
                </a:cubicBezTo>
                <a:cubicBezTo>
                  <a:pt x="4754880" y="2118360"/>
                  <a:pt x="4783097" y="2153721"/>
                  <a:pt x="4800600" y="2194560"/>
                </a:cubicBezTo>
                <a:cubicBezTo>
                  <a:pt x="4842665" y="2292711"/>
                  <a:pt x="4831895" y="2290874"/>
                  <a:pt x="4926330" y="2377440"/>
                </a:cubicBezTo>
                <a:cubicBezTo>
                  <a:pt x="4938890" y="2388954"/>
                  <a:pt x="4956579" y="2393160"/>
                  <a:pt x="4972050" y="2400300"/>
                </a:cubicBezTo>
                <a:cubicBezTo>
                  <a:pt x="5126276" y="2471481"/>
                  <a:pt x="5023083" y="2433236"/>
                  <a:pt x="5200650" y="2457450"/>
                </a:cubicBezTo>
                <a:cubicBezTo>
                  <a:pt x="5507126" y="2499242"/>
                  <a:pt x="5094551" y="2468719"/>
                  <a:pt x="5554980" y="2491740"/>
                </a:cubicBezTo>
                <a:cubicBezTo>
                  <a:pt x="5627370" y="2499360"/>
                  <a:pt x="5700181" y="2503696"/>
                  <a:pt x="5772150" y="2514600"/>
                </a:cubicBezTo>
                <a:cubicBezTo>
                  <a:pt x="5878341" y="2530690"/>
                  <a:pt x="5957936" y="2545676"/>
                  <a:pt x="6046470" y="2606040"/>
                </a:cubicBezTo>
                <a:cubicBezTo>
                  <a:pt x="6095642" y="2639566"/>
                  <a:pt x="6137910" y="2682240"/>
                  <a:pt x="6183630" y="2720340"/>
                </a:cubicBezTo>
                <a:lnTo>
                  <a:pt x="6252210" y="2777490"/>
                </a:lnTo>
                <a:cubicBezTo>
                  <a:pt x="6259830" y="2800350"/>
                  <a:pt x="6263256" y="2825068"/>
                  <a:pt x="6275070" y="2846070"/>
                </a:cubicBezTo>
                <a:cubicBezTo>
                  <a:pt x="6276142" y="2847976"/>
                  <a:pt x="6374774" y="2993496"/>
                  <a:pt x="6400800" y="3017520"/>
                </a:cubicBezTo>
                <a:cubicBezTo>
                  <a:pt x="6432720" y="3046985"/>
                  <a:pt x="6467129" y="3074039"/>
                  <a:pt x="6503670" y="3097530"/>
                </a:cubicBezTo>
                <a:cubicBezTo>
                  <a:pt x="6522754" y="3109798"/>
                  <a:pt x="6612338" y="3136852"/>
                  <a:pt x="6629400" y="3143250"/>
                </a:cubicBezTo>
                <a:cubicBezTo>
                  <a:pt x="6758867" y="3191800"/>
                  <a:pt x="6701162" y="3188970"/>
                  <a:pt x="6766560" y="3188970"/>
                </a:cubicBezTo>
              </a:path>
            </a:pathLst>
          </a:cu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7A6D4E7-96DC-42D7-B765-6DFD604FAE51}"/>
              </a:ext>
            </a:extLst>
          </p:cNvPr>
          <p:cNvSpPr/>
          <p:nvPr/>
        </p:nvSpPr>
        <p:spPr>
          <a:xfrm>
            <a:off x="1508760" y="4091938"/>
            <a:ext cx="3360420" cy="1508762"/>
          </a:xfrm>
          <a:custGeom>
            <a:avLst/>
            <a:gdLst>
              <a:gd name="connsiteX0" fmla="*/ 0 w 3360420"/>
              <a:gd name="connsiteY0" fmla="*/ 1508762 h 1508762"/>
              <a:gd name="connsiteX1" fmla="*/ 205740 w 3360420"/>
              <a:gd name="connsiteY1" fmla="*/ 1371602 h 1508762"/>
              <a:gd name="connsiteX2" fmla="*/ 422910 w 3360420"/>
              <a:gd name="connsiteY2" fmla="*/ 1245872 h 1508762"/>
              <a:gd name="connsiteX3" fmla="*/ 697230 w 3360420"/>
              <a:gd name="connsiteY3" fmla="*/ 1188722 h 1508762"/>
              <a:gd name="connsiteX4" fmla="*/ 880110 w 3360420"/>
              <a:gd name="connsiteY4" fmla="*/ 1165862 h 1508762"/>
              <a:gd name="connsiteX5" fmla="*/ 1451610 w 3360420"/>
              <a:gd name="connsiteY5" fmla="*/ 1108712 h 1508762"/>
              <a:gd name="connsiteX6" fmla="*/ 1657350 w 3360420"/>
              <a:gd name="connsiteY6" fmla="*/ 1028702 h 1508762"/>
              <a:gd name="connsiteX7" fmla="*/ 1817370 w 3360420"/>
              <a:gd name="connsiteY7" fmla="*/ 788672 h 1508762"/>
              <a:gd name="connsiteX8" fmla="*/ 1943100 w 3360420"/>
              <a:gd name="connsiteY8" fmla="*/ 571502 h 1508762"/>
              <a:gd name="connsiteX9" fmla="*/ 2080260 w 3360420"/>
              <a:gd name="connsiteY9" fmla="*/ 411482 h 1508762"/>
              <a:gd name="connsiteX10" fmla="*/ 2205990 w 3360420"/>
              <a:gd name="connsiteY10" fmla="*/ 274322 h 1508762"/>
              <a:gd name="connsiteX11" fmla="*/ 2263140 w 3360420"/>
              <a:gd name="connsiteY11" fmla="*/ 228602 h 1508762"/>
              <a:gd name="connsiteX12" fmla="*/ 2297430 w 3360420"/>
              <a:gd name="connsiteY12" fmla="*/ 205742 h 1508762"/>
              <a:gd name="connsiteX13" fmla="*/ 3040380 w 3360420"/>
              <a:gd name="connsiteY13" fmla="*/ 160022 h 1508762"/>
              <a:gd name="connsiteX14" fmla="*/ 3131820 w 3360420"/>
              <a:gd name="connsiteY14" fmla="*/ 102872 h 1508762"/>
              <a:gd name="connsiteX15" fmla="*/ 3211830 w 3360420"/>
              <a:gd name="connsiteY15" fmla="*/ 22862 h 1508762"/>
              <a:gd name="connsiteX16" fmla="*/ 3257550 w 3360420"/>
              <a:gd name="connsiteY16" fmla="*/ 11432 h 1508762"/>
              <a:gd name="connsiteX17" fmla="*/ 3360420 w 3360420"/>
              <a:gd name="connsiteY17" fmla="*/ 2 h 150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60420" h="1508762">
                <a:moveTo>
                  <a:pt x="0" y="1508762"/>
                </a:moveTo>
                <a:cubicBezTo>
                  <a:pt x="139034" y="1453148"/>
                  <a:pt x="-31796" y="1527485"/>
                  <a:pt x="205740" y="1371602"/>
                </a:cubicBezTo>
                <a:cubicBezTo>
                  <a:pt x="275673" y="1325709"/>
                  <a:pt x="347171" y="1281374"/>
                  <a:pt x="422910" y="1245872"/>
                </a:cubicBezTo>
                <a:cubicBezTo>
                  <a:pt x="539029" y="1191441"/>
                  <a:pt x="578923" y="1201867"/>
                  <a:pt x="697230" y="1188722"/>
                </a:cubicBezTo>
                <a:cubicBezTo>
                  <a:pt x="758289" y="1181938"/>
                  <a:pt x="819468" y="1175696"/>
                  <a:pt x="880110" y="1165862"/>
                </a:cubicBezTo>
                <a:cubicBezTo>
                  <a:pt x="1306056" y="1096790"/>
                  <a:pt x="933798" y="1126568"/>
                  <a:pt x="1451610" y="1108712"/>
                </a:cubicBezTo>
                <a:cubicBezTo>
                  <a:pt x="1529096" y="1089340"/>
                  <a:pt x="1589897" y="1081166"/>
                  <a:pt x="1657350" y="1028702"/>
                </a:cubicBezTo>
                <a:cubicBezTo>
                  <a:pt x="1754608" y="953057"/>
                  <a:pt x="1759628" y="893967"/>
                  <a:pt x="1817370" y="788672"/>
                </a:cubicBezTo>
                <a:cubicBezTo>
                  <a:pt x="1857590" y="715330"/>
                  <a:pt x="1888663" y="635011"/>
                  <a:pt x="1943100" y="571502"/>
                </a:cubicBezTo>
                <a:cubicBezTo>
                  <a:pt x="1988820" y="518162"/>
                  <a:pt x="2035008" y="465219"/>
                  <a:pt x="2080260" y="411482"/>
                </a:cubicBezTo>
                <a:cubicBezTo>
                  <a:pt x="2146173" y="333210"/>
                  <a:pt x="2113938" y="358703"/>
                  <a:pt x="2205990" y="274322"/>
                </a:cubicBezTo>
                <a:cubicBezTo>
                  <a:pt x="2223974" y="257837"/>
                  <a:pt x="2243623" y="243240"/>
                  <a:pt x="2263140" y="228602"/>
                </a:cubicBezTo>
                <a:cubicBezTo>
                  <a:pt x="2274130" y="220360"/>
                  <a:pt x="2283793" y="207395"/>
                  <a:pt x="2297430" y="205742"/>
                </a:cubicBezTo>
                <a:cubicBezTo>
                  <a:pt x="2368212" y="197162"/>
                  <a:pt x="2998639" y="162407"/>
                  <a:pt x="3040380" y="160022"/>
                </a:cubicBezTo>
                <a:cubicBezTo>
                  <a:pt x="3070860" y="140972"/>
                  <a:pt x="3106404" y="128288"/>
                  <a:pt x="3131820" y="102872"/>
                </a:cubicBezTo>
                <a:cubicBezTo>
                  <a:pt x="3158490" y="76202"/>
                  <a:pt x="3175239" y="32010"/>
                  <a:pt x="3211830" y="22862"/>
                </a:cubicBezTo>
                <a:cubicBezTo>
                  <a:pt x="3227070" y="19052"/>
                  <a:pt x="3242055" y="14015"/>
                  <a:pt x="3257550" y="11432"/>
                </a:cubicBezTo>
                <a:cubicBezTo>
                  <a:pt x="3328965" y="-471"/>
                  <a:pt x="3321225" y="2"/>
                  <a:pt x="3360420" y="2"/>
                </a:cubicBezTo>
              </a:path>
            </a:pathLst>
          </a:cu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CC83B5-F3B9-4279-A2E9-927B169DB4DF}"/>
              </a:ext>
            </a:extLst>
          </p:cNvPr>
          <p:cNvCxnSpPr/>
          <p:nvPr/>
        </p:nvCxnSpPr>
        <p:spPr>
          <a:xfrm>
            <a:off x="6755130" y="4846320"/>
            <a:ext cx="800100" cy="422910"/>
          </a:xfrm>
          <a:prstGeom prst="straightConnector1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4E5C050-4C7F-4A0C-A324-E974FAE891EB}"/>
              </a:ext>
            </a:extLst>
          </p:cNvPr>
          <p:cNvSpPr/>
          <p:nvPr/>
        </p:nvSpPr>
        <p:spPr>
          <a:xfrm>
            <a:off x="4722473" y="3846193"/>
            <a:ext cx="457200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2D0EE4-6DC4-46A1-AAAC-517863BBE32E}"/>
              </a:ext>
            </a:extLst>
          </p:cNvPr>
          <p:cNvSpPr/>
          <p:nvPr/>
        </p:nvSpPr>
        <p:spPr>
          <a:xfrm>
            <a:off x="7456902" y="5484797"/>
            <a:ext cx="457200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T5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9FE98E8-CBB3-45CB-A0B7-6D29292930E7}"/>
              </a:ext>
            </a:extLst>
          </p:cNvPr>
          <p:cNvSpPr/>
          <p:nvPr/>
        </p:nvSpPr>
        <p:spPr>
          <a:xfrm>
            <a:off x="5086350" y="2503170"/>
            <a:ext cx="754380" cy="2354580"/>
          </a:xfrm>
          <a:custGeom>
            <a:avLst/>
            <a:gdLst>
              <a:gd name="connsiteX0" fmla="*/ 0 w 754380"/>
              <a:gd name="connsiteY0" fmla="*/ 0 h 2354580"/>
              <a:gd name="connsiteX1" fmla="*/ 308610 w 754380"/>
              <a:gd name="connsiteY1" fmla="*/ 262890 h 2354580"/>
              <a:gd name="connsiteX2" fmla="*/ 445770 w 754380"/>
              <a:gd name="connsiteY2" fmla="*/ 388620 h 2354580"/>
              <a:gd name="connsiteX3" fmla="*/ 537210 w 754380"/>
              <a:gd name="connsiteY3" fmla="*/ 502920 h 2354580"/>
              <a:gd name="connsiteX4" fmla="*/ 628650 w 754380"/>
              <a:gd name="connsiteY4" fmla="*/ 582930 h 2354580"/>
              <a:gd name="connsiteX5" fmla="*/ 720090 w 754380"/>
              <a:gd name="connsiteY5" fmla="*/ 777240 h 2354580"/>
              <a:gd name="connsiteX6" fmla="*/ 662940 w 754380"/>
              <a:gd name="connsiteY6" fmla="*/ 1120140 h 2354580"/>
              <a:gd name="connsiteX7" fmla="*/ 651510 w 754380"/>
              <a:gd name="connsiteY7" fmla="*/ 1177290 h 2354580"/>
              <a:gd name="connsiteX8" fmla="*/ 537210 w 754380"/>
              <a:gd name="connsiteY8" fmla="*/ 1280160 h 2354580"/>
              <a:gd name="connsiteX9" fmla="*/ 502920 w 754380"/>
              <a:gd name="connsiteY9" fmla="*/ 1497330 h 2354580"/>
              <a:gd name="connsiteX10" fmla="*/ 537210 w 754380"/>
              <a:gd name="connsiteY10" fmla="*/ 1680210 h 2354580"/>
              <a:gd name="connsiteX11" fmla="*/ 571500 w 754380"/>
              <a:gd name="connsiteY11" fmla="*/ 1725930 h 2354580"/>
              <a:gd name="connsiteX12" fmla="*/ 594360 w 754380"/>
              <a:gd name="connsiteY12" fmla="*/ 1783080 h 2354580"/>
              <a:gd name="connsiteX13" fmla="*/ 731520 w 754380"/>
              <a:gd name="connsiteY13" fmla="*/ 1954530 h 2354580"/>
              <a:gd name="connsiteX14" fmla="*/ 742950 w 754380"/>
              <a:gd name="connsiteY14" fmla="*/ 2000250 h 2354580"/>
              <a:gd name="connsiteX15" fmla="*/ 754380 w 754380"/>
              <a:gd name="connsiteY15" fmla="*/ 2354580 h 235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4380" h="2354580">
                <a:moveTo>
                  <a:pt x="0" y="0"/>
                </a:moveTo>
                <a:lnTo>
                  <a:pt x="308610" y="262890"/>
                </a:lnTo>
                <a:cubicBezTo>
                  <a:pt x="355361" y="303647"/>
                  <a:pt x="407025" y="340189"/>
                  <a:pt x="445770" y="388620"/>
                </a:cubicBezTo>
                <a:cubicBezTo>
                  <a:pt x="476250" y="426720"/>
                  <a:pt x="503770" y="467390"/>
                  <a:pt x="537210" y="502920"/>
                </a:cubicBezTo>
                <a:cubicBezTo>
                  <a:pt x="564968" y="532413"/>
                  <a:pt x="602292" y="552179"/>
                  <a:pt x="628650" y="582930"/>
                </a:cubicBezTo>
                <a:cubicBezTo>
                  <a:pt x="665819" y="626294"/>
                  <a:pt x="701582" y="730970"/>
                  <a:pt x="720090" y="777240"/>
                </a:cubicBezTo>
                <a:cubicBezTo>
                  <a:pt x="678325" y="1257534"/>
                  <a:pt x="737286" y="897101"/>
                  <a:pt x="662940" y="1120140"/>
                </a:cubicBezTo>
                <a:cubicBezTo>
                  <a:pt x="656797" y="1138570"/>
                  <a:pt x="660198" y="1159914"/>
                  <a:pt x="651510" y="1177290"/>
                </a:cubicBezTo>
                <a:cubicBezTo>
                  <a:pt x="623999" y="1232313"/>
                  <a:pt x="586254" y="1247464"/>
                  <a:pt x="537210" y="1280160"/>
                </a:cubicBezTo>
                <a:cubicBezTo>
                  <a:pt x="495249" y="1364083"/>
                  <a:pt x="493587" y="1352671"/>
                  <a:pt x="502920" y="1497330"/>
                </a:cubicBezTo>
                <a:cubicBezTo>
                  <a:pt x="506913" y="1559224"/>
                  <a:pt x="519388" y="1620803"/>
                  <a:pt x="537210" y="1680210"/>
                </a:cubicBezTo>
                <a:cubicBezTo>
                  <a:pt x="542684" y="1698457"/>
                  <a:pt x="562249" y="1709277"/>
                  <a:pt x="571500" y="1725930"/>
                </a:cubicBezTo>
                <a:cubicBezTo>
                  <a:pt x="581464" y="1743866"/>
                  <a:pt x="583486" y="1765681"/>
                  <a:pt x="594360" y="1783080"/>
                </a:cubicBezTo>
                <a:cubicBezTo>
                  <a:pt x="659433" y="1887197"/>
                  <a:pt x="665395" y="1888405"/>
                  <a:pt x="731520" y="1954530"/>
                </a:cubicBezTo>
                <a:cubicBezTo>
                  <a:pt x="735330" y="1969770"/>
                  <a:pt x="742054" y="1984567"/>
                  <a:pt x="742950" y="2000250"/>
                </a:cubicBezTo>
                <a:cubicBezTo>
                  <a:pt x="749692" y="2118229"/>
                  <a:pt x="754380" y="2354580"/>
                  <a:pt x="754380" y="2354580"/>
                </a:cubicBezTo>
              </a:path>
            </a:pathLst>
          </a:cu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7BDE833-C0A3-4DA6-8D8D-9F33BCA3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778" y="1429555"/>
            <a:ext cx="5021661" cy="3325310"/>
          </a:xfrm>
        </p:spPr>
        <p:txBody>
          <a:bodyPr>
            <a:normAutofit/>
          </a:bodyPr>
          <a:lstStyle/>
          <a:p>
            <a:r>
              <a:rPr lang="en-US" dirty="0"/>
              <a:t>Conceptual Basin Schematic</a:t>
            </a:r>
          </a:p>
          <a:p>
            <a:pPr lvl="1"/>
            <a:r>
              <a:rPr lang="en-US" dirty="0"/>
              <a:t>Upstream targets have </a:t>
            </a:r>
            <a:r>
              <a:rPr lang="en-US" dirty="0">
                <a:solidFill>
                  <a:srgbClr val="FFFF00"/>
                </a:solidFill>
              </a:rPr>
              <a:t>hydrologic influence </a:t>
            </a:r>
            <a:r>
              <a:rPr lang="en-US" dirty="0"/>
              <a:t>on downstream targets.</a:t>
            </a:r>
          </a:p>
          <a:p>
            <a:pPr lvl="1"/>
            <a:r>
              <a:rPr lang="en-US" dirty="0"/>
              <a:t>Even if the spatial rainfall correlation of the storms is relatively weak, there will be some amount of </a:t>
            </a:r>
            <a:r>
              <a:rPr lang="en-US" dirty="0">
                <a:solidFill>
                  <a:srgbClr val="FFFF00"/>
                </a:solidFill>
              </a:rPr>
              <a:t>positive hydrologic correlation </a:t>
            </a:r>
            <a:r>
              <a:rPr lang="en-US" dirty="0"/>
              <a:t>in the targets due to the influence of the node network. </a:t>
            </a:r>
          </a:p>
          <a:p>
            <a:pPr lvl="2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9EC42E-8FA2-4A1E-840D-D7DCB2670A54}"/>
              </a:ext>
            </a:extLst>
          </p:cNvPr>
          <p:cNvSpPr/>
          <p:nvPr/>
        </p:nvSpPr>
        <p:spPr>
          <a:xfrm>
            <a:off x="5609784" y="4640579"/>
            <a:ext cx="457200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70D95B-FB11-0049-9546-9046F972B837}"/>
              </a:ext>
            </a:extLst>
          </p:cNvPr>
          <p:cNvSpPr/>
          <p:nvPr/>
        </p:nvSpPr>
        <p:spPr>
          <a:xfrm>
            <a:off x="2922929" y="4857750"/>
            <a:ext cx="457200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F19C20-EDBF-1169-CB51-FBE2703438CF}"/>
              </a:ext>
            </a:extLst>
          </p:cNvPr>
          <p:cNvSpPr/>
          <p:nvPr/>
        </p:nvSpPr>
        <p:spPr>
          <a:xfrm>
            <a:off x="2196068" y="2766062"/>
            <a:ext cx="457200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CD516-B48A-0BAF-AA03-311E3633D4FC}"/>
              </a:ext>
            </a:extLst>
          </p:cNvPr>
          <p:cNvSpPr txBox="1"/>
          <p:nvPr/>
        </p:nvSpPr>
        <p:spPr>
          <a:xfrm>
            <a:off x="761291" y="1429555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Strong hydrologic correlation is desirable!</a:t>
            </a:r>
          </a:p>
        </p:txBody>
      </p:sp>
    </p:spTree>
    <p:extLst>
      <p:ext uri="{BB962C8B-B14F-4D97-AF65-F5344CB8AC3E}">
        <p14:creationId xmlns:p14="http://schemas.microsoft.com/office/powerpoint/2010/main" val="71641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4DF3-D313-9728-7EA1-E780183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Sub-Sampling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0BEA-5240-16AC-DB2F-98EFCBC3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Sample ~100,000 SST events, where there is an average of 10 events per year, for 10,000 years.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Route storm events in HEC-HMS model and record peak flows at each target location.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36C5C-40B0-7AD0-071D-9BC538A4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945561"/>
            <a:ext cx="6400800" cy="23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4DF3-D313-9728-7EA1-E780183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Sub-Sampling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0BEA-5240-16AC-DB2F-98EFCBC3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For each target location, rank the peak flows in-place and assign it a plotting position, </a:t>
            </a:r>
            <a:r>
              <a:rPr lang="en-US" dirty="0">
                <a:solidFill>
                  <a:srgbClr val="FFFF00"/>
                </a:solidFill>
              </a:rPr>
              <a:t>i.e., do NOT sort the data</a:t>
            </a:r>
            <a:r>
              <a:rPr lang="en-US" dirty="0"/>
              <a:t>.</a:t>
            </a:r>
          </a:p>
          <a:p>
            <a:pPr marL="857250" lvl="1" indent="-457200"/>
            <a:r>
              <a:rPr lang="en-US" dirty="0"/>
              <a:t>This creates the </a:t>
            </a:r>
            <a:r>
              <a:rPr lang="en-US" dirty="0">
                <a:solidFill>
                  <a:srgbClr val="FFFF00"/>
                </a:solidFill>
              </a:rPr>
              <a:t>nonparametric joint distribution</a:t>
            </a:r>
            <a:r>
              <a:rPr lang="en-US" dirty="0"/>
              <a:t> to sample from.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36C5C-40B0-7AD0-071D-9BC538A4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366" y="3945561"/>
            <a:ext cx="6337268" cy="23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71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4DF3-D313-9728-7EA1-E780183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Sub-Sampling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0BEA-5240-16AC-DB2F-98EFCBC3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96916"/>
            <a:ext cx="8946541" cy="4551484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Standardize the plotting positions using the inverse CDF of the Standard Normal distribution.</a:t>
            </a:r>
          </a:p>
          <a:p>
            <a:pPr marL="857250" lvl="1" indent="-457200"/>
            <a:r>
              <a:rPr lang="en-US" dirty="0"/>
              <a:t>k-NN relies on a distance measure. Distance is sensitive to scale, so normalizing/standardizing the features is critical to achieve good results.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Perform sub-sampling using k-Nearest Neighbors:</a:t>
            </a:r>
          </a:p>
          <a:p>
            <a:pPr marL="857250" lvl="1" indent="-457200"/>
            <a:r>
              <a:rPr lang="en-US" dirty="0">
                <a:solidFill>
                  <a:srgbClr val="FFFF00"/>
                </a:solidFill>
              </a:rPr>
              <a:t>Stratify probabilities into m-bins</a:t>
            </a:r>
            <a:r>
              <a:rPr lang="en-US" dirty="0"/>
              <a:t>. The desired probability is applied to all targets – i.e., perfect statistical correlation is desired; however, this can never be achieved.  We can relax this assumption by increasing k.</a:t>
            </a:r>
          </a:p>
          <a:p>
            <a:pPr marL="857250" lvl="1" indent="-457200"/>
            <a:r>
              <a:rPr lang="en-US" dirty="0">
                <a:solidFill>
                  <a:srgbClr val="FFFF00"/>
                </a:solidFill>
              </a:rPr>
              <a:t>Sample the k-Nearest Neighbors </a:t>
            </a:r>
            <a:r>
              <a:rPr lang="en-US" dirty="0"/>
              <a:t>that most closely match the stratified probability vector.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Post-Process frequency curves using the Total Probability Theorem</a:t>
            </a:r>
          </a:p>
        </p:txBody>
      </p:sp>
    </p:spTree>
    <p:extLst>
      <p:ext uri="{BB962C8B-B14F-4D97-AF65-F5344CB8AC3E}">
        <p14:creationId xmlns:p14="http://schemas.microsoft.com/office/powerpoint/2010/main" val="477233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046A-7FB2-C5B8-2FB2-EADA0E39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Proof-of-Concept: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0A95-1F68-DD9A-1052-08F3D0BCF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28" y="2052918"/>
            <a:ext cx="10727703" cy="4195481"/>
          </a:xfrm>
        </p:spPr>
        <p:txBody>
          <a:bodyPr/>
          <a:lstStyle/>
          <a:p>
            <a:r>
              <a:rPr lang="en-US" dirty="0"/>
              <a:t>25,040 SST events were routed with HEC-HMS, where there was an average of 10 events per year, for 2,000 years. </a:t>
            </a:r>
          </a:p>
          <a:p>
            <a:r>
              <a:rPr lang="en-US" dirty="0"/>
              <a:t>The proposed K-NN sub-sampling routine was used to reduce 25,040 storm event down to 1,000 sub-samples.</a:t>
            </a:r>
          </a:p>
          <a:p>
            <a:r>
              <a:rPr lang="en-US" dirty="0"/>
              <a:t>Partial duration frequency curves are plotted for demonstration.</a:t>
            </a:r>
          </a:p>
        </p:txBody>
      </p:sp>
    </p:spTree>
    <p:extLst>
      <p:ext uri="{BB962C8B-B14F-4D97-AF65-F5344CB8AC3E}">
        <p14:creationId xmlns:p14="http://schemas.microsoft.com/office/powerpoint/2010/main" val="187285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35A3-48AC-0E13-633B-1BDD1697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Kanawha Basin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852634-B975-2238-75A7-450A172D6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039065"/>
              </p:ext>
            </p:extLst>
          </p:nvPr>
        </p:nvGraphicFramePr>
        <p:xfrm>
          <a:off x="1259621" y="1620801"/>
          <a:ext cx="3492138" cy="4597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069">
                  <a:extLst>
                    <a:ext uri="{9D8B030D-6E8A-4147-A177-3AD203B41FA5}">
                      <a16:colId xmlns:a16="http://schemas.microsoft.com/office/drawing/2014/main" val="3541880430"/>
                    </a:ext>
                  </a:extLst>
                </a:gridCol>
                <a:gridCol w="1746069">
                  <a:extLst>
                    <a:ext uri="{9D8B030D-6E8A-4147-A177-3AD203B41FA5}">
                      <a16:colId xmlns:a16="http://schemas.microsoft.com/office/drawing/2014/main" val="1810562613"/>
                    </a:ext>
                  </a:extLst>
                </a:gridCol>
              </a:tblGrid>
              <a:tr h="510857">
                <a:tc>
                  <a:txBody>
                    <a:bodyPr/>
                    <a:lstStyle/>
                    <a:p>
                      <a:r>
                        <a:rPr lang="en-US" sz="1200" dirty="0"/>
                        <a:t>Target Short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90906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Allisonia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6362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Belva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300678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Bluestone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7992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 err="1"/>
                        <a:t>GlenLyn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3887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Hilldale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12200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Marmet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818708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Pipestem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741888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Queen Shoals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36518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Radford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06439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Summersville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824330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Sutton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46619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Thurmond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09785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Tornado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97754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Winfield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2410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02D7ECF4-491E-13A2-7E75-2FE9EE4AA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299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3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82BD-FB66-A988-8D86-9C0245DB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Kanawha Basin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0E4DA-7617-59DE-1DDF-2008AA8C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51642"/>
            <a:ext cx="3657600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D19D0-2047-46B6-3622-1057A3A1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736" y="1251642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6A829-ABDA-CBF7-1D01-0E493AABF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1361" y="1251641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F56E5-D86F-673B-187F-A1961E525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111" y="4024922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A91AE-C7C0-6CDB-39BB-8CEA974B3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736" y="4024922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2137D-4EF7-DBB2-8652-37CDFD51F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1361" y="4024922"/>
            <a:ext cx="3657599" cy="265703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98587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82BD-FB66-A988-8D86-9C0245DB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Kanawha Basin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0E4DA-7617-59DE-1DDF-2008AA8C9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111" y="1251642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D19D0-2047-46B6-3622-1057A3A1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736" y="1251642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6A829-ABDA-CBF7-1D01-0E493AABF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1361" y="1251641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F56E5-D86F-673B-187F-A1961E525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111" y="4024922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A91AE-C7C0-6CDB-39BB-8CEA974B3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736" y="4024922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2137D-4EF7-DBB2-8652-37CDFD51F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1361" y="4024922"/>
            <a:ext cx="3657599" cy="265703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76451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82BD-FB66-A988-8D86-9C0245DB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Kanawha Basin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0E4DA-7617-59DE-1DDF-2008AA8C9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111" y="1251642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D19D0-2047-46B6-3622-1057A3A1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111" y="4023123"/>
            <a:ext cx="3657599" cy="2657033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AA00179-DD8F-D00A-8954-5F77A7AA9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388680"/>
              </p:ext>
            </p:extLst>
          </p:nvPr>
        </p:nvGraphicFramePr>
        <p:xfrm>
          <a:off x="4832808" y="1724261"/>
          <a:ext cx="3113988" cy="4597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069">
                  <a:extLst>
                    <a:ext uri="{9D8B030D-6E8A-4147-A177-3AD203B41FA5}">
                      <a16:colId xmlns:a16="http://schemas.microsoft.com/office/drawing/2014/main" val="3541880430"/>
                    </a:ext>
                  </a:extLst>
                </a:gridCol>
                <a:gridCol w="1367919">
                  <a:extLst>
                    <a:ext uri="{9D8B030D-6E8A-4147-A177-3AD203B41FA5}">
                      <a16:colId xmlns:a16="http://schemas.microsoft.com/office/drawing/2014/main" val="1810562613"/>
                    </a:ext>
                  </a:extLst>
                </a:gridCol>
              </a:tblGrid>
              <a:tr h="510857">
                <a:tc>
                  <a:txBody>
                    <a:bodyPr/>
                    <a:lstStyle/>
                    <a:p>
                      <a:r>
                        <a:rPr lang="en-US" sz="1200" dirty="0"/>
                        <a:t>Target Short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Quantile </a:t>
                      </a:r>
                    </a:p>
                    <a:p>
                      <a:pPr algn="ctr"/>
                      <a:r>
                        <a:rPr lang="en-US" sz="1200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390906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Allisonia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6362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Belva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300678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Bluestone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7992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 err="1"/>
                        <a:t>GlenLyn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13887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Hilldale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12200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Marmet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818708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Pipestem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741888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Queen Shoals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36518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Radford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06439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Summersville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824330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Sutton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46619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Thurmond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09785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Tornado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997754"/>
                  </a:ext>
                </a:extLst>
              </a:tr>
              <a:tr h="291919">
                <a:tc>
                  <a:txBody>
                    <a:bodyPr/>
                    <a:lstStyle/>
                    <a:p>
                      <a:r>
                        <a:rPr lang="en-US" sz="1200" dirty="0"/>
                        <a:t>Winfield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241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7A50E-5CE5-987C-F232-A4C0D29B1E9B}"/>
              </a:ext>
            </a:extLst>
          </p:cNvPr>
          <p:cNvSpPr txBox="1">
            <a:spLocks/>
          </p:cNvSpPr>
          <p:nvPr/>
        </p:nvSpPr>
        <p:spPr>
          <a:xfrm>
            <a:off x="8097840" y="1724261"/>
            <a:ext cx="3874201" cy="3403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Sub-Sample (N=1,000) has near perfect agreement with population sample (N=25,040) for most quantiles.</a:t>
            </a:r>
          </a:p>
          <a:p>
            <a:r>
              <a:rPr lang="en-US" dirty="0"/>
              <a:t>Performance degrades at rare AEPs (0.01 or smaller)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A larger SST-HMS population size (N=100,000) will likely improve performance.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83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4BE8-3510-459D-B187-67E2AFF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77DF-9908-CC87-7462-E6FE607D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205" y="1581658"/>
            <a:ext cx="10117590" cy="3423095"/>
          </a:xfrm>
        </p:spPr>
        <p:txBody>
          <a:bodyPr>
            <a:normAutofit/>
          </a:bodyPr>
          <a:lstStyle/>
          <a:p>
            <a:r>
              <a:rPr lang="en-US" sz="2400" b="1" dirty="0"/>
              <a:t>Objective</a:t>
            </a:r>
            <a:r>
              <a:rPr lang="en-US" sz="2400" dirty="0"/>
              <a:t>: Estimate marginal (pointwise) AEP-Depth grids within a HUC 4 basin using HEC-RAS 2D.</a:t>
            </a:r>
          </a:p>
          <a:p>
            <a:r>
              <a:rPr lang="en-US" sz="2400" b="1" dirty="0"/>
              <a:t>Approach</a:t>
            </a:r>
            <a:r>
              <a:rPr lang="en-US" sz="2400" dirty="0"/>
              <a:t>: Derive excess rainfall forcings for HEC-RAS from routing SST with HEC-HMS.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Challenge</a:t>
            </a:r>
            <a:r>
              <a:rPr lang="en-US" sz="2400" dirty="0">
                <a:solidFill>
                  <a:srgbClr val="FFFF00"/>
                </a:solidFill>
              </a:rPr>
              <a:t>: Running the full set of SST storm simulations in HEC-RAS with full uncertainty (aka “The Full Monty”) is cost prohibitive.</a:t>
            </a:r>
          </a:p>
        </p:txBody>
      </p:sp>
    </p:spTree>
    <p:extLst>
      <p:ext uri="{BB962C8B-B14F-4D97-AF65-F5344CB8AC3E}">
        <p14:creationId xmlns:p14="http://schemas.microsoft.com/office/powerpoint/2010/main" val="2065426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CF13-A997-37DA-AC58-02B1B850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A3EB-0F9F-58E0-F228-FE9603D4A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137" y="1725769"/>
            <a:ext cx="7088428" cy="4496872"/>
          </a:xfrm>
        </p:spPr>
        <p:txBody>
          <a:bodyPr/>
          <a:lstStyle/>
          <a:p>
            <a:r>
              <a:rPr lang="en-US" dirty="0"/>
              <a:t>Easy to implement with the existing modeling chain.</a:t>
            </a:r>
          </a:p>
          <a:p>
            <a:r>
              <a:rPr lang="en-US" dirty="0"/>
              <a:t>The sub-sampling framework can be used to derive all necessary output in a single loop:</a:t>
            </a:r>
          </a:p>
          <a:p>
            <a:pPr lvl="1"/>
            <a:r>
              <a:rPr lang="en-US" dirty="0"/>
              <a:t>AEP-Depth grids</a:t>
            </a:r>
          </a:p>
          <a:p>
            <a:pPr lvl="1"/>
            <a:r>
              <a:rPr lang="en-US" dirty="0"/>
              <a:t>AEP-Velocity grids</a:t>
            </a:r>
          </a:p>
          <a:p>
            <a:pPr lvl="1"/>
            <a:r>
              <a:rPr lang="en-US" dirty="0"/>
              <a:t>AEP-DV grids</a:t>
            </a:r>
          </a:p>
          <a:p>
            <a:pPr lvl="1"/>
            <a:r>
              <a:rPr lang="en-US" dirty="0"/>
              <a:t>AEP-Duration grids</a:t>
            </a:r>
          </a:p>
          <a:p>
            <a:pPr lvl="1"/>
            <a:r>
              <a:rPr lang="en-US" dirty="0"/>
              <a:t>AEP-Damage grids</a:t>
            </a:r>
          </a:p>
          <a:p>
            <a:r>
              <a:rPr lang="en-US" dirty="0"/>
              <a:t>Post-processing works the same for all outputs.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0372A-8F10-3F9A-5A5D-74D0A8883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66" y="2615980"/>
            <a:ext cx="499179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04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FC3D-3E55-CAB3-E9E7-984C3F06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3D0F4-06A8-7BE4-0D46-618546AAF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27" y="1733550"/>
            <a:ext cx="11067068" cy="4514849"/>
          </a:xfrm>
        </p:spPr>
        <p:txBody>
          <a:bodyPr>
            <a:normAutofit/>
          </a:bodyPr>
          <a:lstStyle/>
          <a:p>
            <a:r>
              <a:rPr lang="en-US" dirty="0"/>
              <a:t>Peak flow in HEC-HMS is used as the criteria to derive the importance sampling grid. </a:t>
            </a:r>
          </a:p>
          <a:p>
            <a:pPr lvl="1"/>
            <a:r>
              <a:rPr lang="en-US" dirty="0"/>
              <a:t>HEC-HMS does not account for </a:t>
            </a:r>
            <a:r>
              <a:rPr lang="en-US" dirty="0">
                <a:solidFill>
                  <a:srgbClr val="FFFF00"/>
                </a:solidFill>
              </a:rPr>
              <a:t>backwater effects or nonlinearity in runoff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approach could neglect critical pluvial target locations.</a:t>
            </a:r>
          </a:p>
          <a:p>
            <a:pPr lvl="1"/>
            <a:r>
              <a:rPr lang="en-US" dirty="0"/>
              <a:t>This approach could result in some degradation in performance when propagated forward to RAS 2D. </a:t>
            </a:r>
          </a:p>
          <a:p>
            <a:r>
              <a:rPr lang="en-US" dirty="0"/>
              <a:t>This method will not work well in basins with low hydrologic correlation. </a:t>
            </a:r>
          </a:p>
          <a:p>
            <a:pPr lvl="1"/>
            <a:r>
              <a:rPr lang="en-US" dirty="0"/>
              <a:t>Ideally, the average inter-site hydrologic correlation should be </a:t>
            </a:r>
            <a:r>
              <a:rPr lang="el-GR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>
                <a:solidFill>
                  <a:srgbClr val="FFFF00"/>
                </a:solidFill>
              </a:rPr>
              <a:t>0.5 or larger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will often be achievable for fluvial targets, but potentially more challenging for pluvial.</a:t>
            </a:r>
          </a:p>
          <a:p>
            <a:r>
              <a:rPr lang="en-US" dirty="0"/>
              <a:t>The choice in the number of </a:t>
            </a:r>
            <a:r>
              <a:rPr lang="en-US" dirty="0">
                <a:solidFill>
                  <a:srgbClr val="FFFF00"/>
                </a:solidFill>
              </a:rPr>
              <a:t>m-bins and k-Neighbors</a:t>
            </a:r>
            <a:r>
              <a:rPr lang="en-US" dirty="0"/>
              <a:t> seems somewhat arbitrary.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9083-4FC5-43FD-2315-D1F2E628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0DEA-88F4-1324-DFBC-72C7BC7C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55424"/>
            <a:ext cx="8946541" cy="46929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Test performance with HEC-RAS.</a:t>
            </a:r>
          </a:p>
          <a:p>
            <a:r>
              <a:rPr lang="en-US" dirty="0"/>
              <a:t>Test sensitivity of SST-HMS population size. </a:t>
            </a:r>
          </a:p>
          <a:p>
            <a:r>
              <a:rPr lang="en-US" dirty="0"/>
              <a:t>Test sensitivity of m-Bins and k-Neighbors for sub-sampling:</a:t>
            </a:r>
          </a:p>
          <a:p>
            <a:pPr lvl="1"/>
            <a:r>
              <a:rPr lang="en-US" dirty="0"/>
              <a:t>m x k: 10 x 10, 50 x 10, 25 x 20, 100 x 10, 50 x 20, 20 x 50</a:t>
            </a:r>
          </a:p>
          <a:p>
            <a:r>
              <a:rPr lang="en-US" dirty="0"/>
              <a:t>Test potential improvements to the routine:</a:t>
            </a:r>
          </a:p>
          <a:p>
            <a:pPr lvl="1"/>
            <a:r>
              <a:rPr lang="en-US" dirty="0"/>
              <a:t>Different importance criteria.</a:t>
            </a:r>
          </a:p>
          <a:p>
            <a:pPr lvl="1"/>
            <a:r>
              <a:rPr lang="en-US" dirty="0"/>
              <a:t>Normalization and standardization techniques.</a:t>
            </a:r>
          </a:p>
          <a:p>
            <a:pPr lvl="1"/>
            <a:r>
              <a:rPr lang="en-US" dirty="0"/>
              <a:t>Include joint probability from Gaussian copula as additional feature.</a:t>
            </a:r>
          </a:p>
          <a:p>
            <a:pPr lvl="1"/>
            <a:r>
              <a:rPr lang="en-US" dirty="0"/>
              <a:t>Assign weights to targets.</a:t>
            </a:r>
          </a:p>
          <a:p>
            <a:r>
              <a:rPr lang="en-US" dirty="0"/>
              <a:t>Test the other sub-sampling strategies and select the best method using on a cost-effectiveness measure.</a:t>
            </a:r>
          </a:p>
          <a:p>
            <a:r>
              <a:rPr lang="en-US" dirty="0">
                <a:solidFill>
                  <a:srgbClr val="FFFF00"/>
                </a:solidFill>
              </a:rPr>
              <a:t>Hybrid approach most likely preferrable. </a:t>
            </a:r>
          </a:p>
        </p:txBody>
      </p:sp>
    </p:spTree>
    <p:extLst>
      <p:ext uri="{BB962C8B-B14F-4D97-AF65-F5344CB8AC3E}">
        <p14:creationId xmlns:p14="http://schemas.microsoft.com/office/powerpoint/2010/main" val="335178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20C0-F3A8-44AE-9C7C-901E6B8B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Cost-Effectiveness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26FB2-9CE8-4A99-9ACA-CE6D528B8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366" y="1564850"/>
                <a:ext cx="11206524" cy="4683550"/>
              </a:xfrm>
            </p:spPr>
            <p:txBody>
              <a:bodyPr/>
              <a:lstStyle/>
              <a:p>
                <a:r>
                  <a:rPr lang="en-US" dirty="0"/>
                  <a:t>Model performance:</a:t>
                </a:r>
              </a:p>
              <a:p>
                <a:pPr lvl="1"/>
                <a:r>
                  <a:rPr lang="en-US" dirty="0"/>
                  <a:t>Use the full SST results and real observations as a baseline for comparison. </a:t>
                </a:r>
              </a:p>
              <a:p>
                <a:pPr lvl="1"/>
                <a:r>
                  <a:rPr lang="en-US" dirty="0"/>
                  <a:t>Estimate normalized RMSE (RSR) at key AEPs (e.g., 0.1, 0.01) (</a:t>
                </a:r>
                <a:r>
                  <a:rPr lang="en-US" dirty="0" err="1"/>
                  <a:t>Moriasi</a:t>
                </a:r>
                <a:r>
                  <a:rPr lang="en-US" dirty="0"/>
                  <a:t> et a. 2007)</a:t>
                </a:r>
              </a:p>
              <a:p>
                <a:r>
                  <a:rPr lang="en-US" dirty="0"/>
                  <a:t>Estimate the cost of various sampling configurations. </a:t>
                </a:r>
              </a:p>
              <a:p>
                <a:r>
                  <a:rPr lang="en-US" dirty="0"/>
                  <a:t>Use cost-effectiveness measure to rank configurations: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𝐶𝐸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𝑅𝑆𝑅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𝑅𝑆𝑅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𝐶𝑜𝑠𝑡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𝐶𝑜𝑠𝑡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Select the method that has the highest marginal effectiveness, i.e., the method that provides the most accuracy for the least cost.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26FB2-9CE8-4A99-9ACA-CE6D528B8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366" y="1564850"/>
                <a:ext cx="11206524" cy="4683550"/>
              </a:xfrm>
              <a:blipFill>
                <a:blip r:embed="rId2"/>
                <a:stretch>
                  <a:fillRect l="-272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66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4BE8-3510-459D-B187-67E2AFF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77DF-9908-CC87-7462-E6FE607D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65031"/>
            <a:ext cx="10407536" cy="4647233"/>
          </a:xfrm>
        </p:spPr>
        <p:txBody>
          <a:bodyPr>
            <a:normAutofit/>
          </a:bodyPr>
          <a:lstStyle/>
          <a:p>
            <a:r>
              <a:rPr lang="en-US" sz="2400" dirty="0"/>
              <a:t>Reduce cloud compute costs by at least 50%.</a:t>
            </a:r>
          </a:p>
          <a:p>
            <a:r>
              <a:rPr lang="en-US" sz="2400" dirty="0"/>
              <a:t>Reduce the number of uncertainty realizations to 500, which will provide sufficiently accurate 90% confidence intervals.</a:t>
            </a:r>
          </a:p>
          <a:p>
            <a:r>
              <a:rPr lang="en-US" sz="2400" dirty="0">
                <a:solidFill>
                  <a:srgbClr val="FFFF00"/>
                </a:solidFill>
              </a:rPr>
              <a:t>Reduce the number of RAS runs by sub-sampling storm events from the SST-HMS outputs.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12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3D58-20DE-6F79-D78A-87C27AC6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Sub-Sampling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CA66-3021-6DB8-20CE-2543B9B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66" y="1509535"/>
            <a:ext cx="11038866" cy="419548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Objective</a:t>
            </a:r>
            <a:r>
              <a:rPr lang="en-US" dirty="0"/>
              <a:t>: Develop a sub-sampling method that does not disrupt the current modelling chain.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Rejection sampling heuristic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Nonparametric sub-sampling with k-Nearest Neighbors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Sub-sampling with a Gaussian Copula</a:t>
            </a:r>
          </a:p>
          <a:p>
            <a:pPr lvl="1"/>
            <a:r>
              <a:rPr lang="en-US" sz="1600" dirty="0"/>
              <a:t>Marginals are nonparametric</a:t>
            </a:r>
          </a:p>
          <a:p>
            <a:pPr lvl="1"/>
            <a:r>
              <a:rPr lang="en-US" sz="1600" dirty="0"/>
              <a:t>Joint distribution is a Gaussian Copula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Hybrid approach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4470BD-5B20-07A3-134E-3A01082A4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254996"/>
              </p:ext>
            </p:extLst>
          </p:nvPr>
        </p:nvGraphicFramePr>
        <p:xfrm>
          <a:off x="2373311" y="5343520"/>
          <a:ext cx="7445375" cy="1400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FF524-8E18-AF8D-2424-0979346AA0BB}"/>
              </a:ext>
            </a:extLst>
          </p:cNvPr>
          <p:cNvSpPr txBox="1"/>
          <p:nvPr/>
        </p:nvSpPr>
        <p:spPr>
          <a:xfrm>
            <a:off x="2373311" y="4820087"/>
            <a:ext cx="663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Modelling chain remains the same for all strategies</a:t>
            </a:r>
          </a:p>
        </p:txBody>
      </p:sp>
    </p:spTree>
    <p:extLst>
      <p:ext uri="{BB962C8B-B14F-4D97-AF65-F5344CB8AC3E}">
        <p14:creationId xmlns:p14="http://schemas.microsoft.com/office/powerpoint/2010/main" val="117986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3D58-20DE-6F79-D78A-87C27AC6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 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CA66-3021-6DB8-20CE-2543B9B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12" y="1555424"/>
            <a:ext cx="10048974" cy="4692976"/>
          </a:xfrm>
        </p:spPr>
        <p:txBody>
          <a:bodyPr>
            <a:normAutofit/>
          </a:bodyPr>
          <a:lstStyle/>
          <a:p>
            <a:r>
              <a:rPr lang="en-US" dirty="0"/>
              <a:t>One Possible Rejection Strategy:</a:t>
            </a:r>
          </a:p>
          <a:p>
            <a:pPr lvl="1"/>
            <a:r>
              <a:rPr lang="en-US" dirty="0"/>
              <a:t>Estimate the 72-hr basin-average (BA) depth for each storm in the SST simulation.</a:t>
            </a:r>
          </a:p>
          <a:p>
            <a:pPr lvl="1"/>
            <a:r>
              <a:rPr lang="en-US" dirty="0"/>
              <a:t>Rank the BA depths and assign plotting positions. </a:t>
            </a:r>
          </a:p>
          <a:p>
            <a:pPr lvl="1"/>
            <a:r>
              <a:rPr lang="en-US" dirty="0"/>
              <a:t>Only run storms in HEC-RAS where the BA depth is greater than the 5-year (0.2 AEP).</a:t>
            </a:r>
          </a:p>
          <a:p>
            <a:pPr lvl="2"/>
            <a:r>
              <a:rPr lang="en-US" dirty="0"/>
              <a:t>i.e., reject the small storms, and only run the largest 20% of storms in HEC-RAS.</a:t>
            </a:r>
          </a:p>
          <a:p>
            <a:r>
              <a:rPr lang="en-US" dirty="0">
                <a:solidFill>
                  <a:srgbClr val="FFFF00"/>
                </a:solidFill>
              </a:rPr>
              <a:t>This reduces the number of HEC-RAS runs by 80% (N x 0.2).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Note: Th team already successfully tested a rejection strategy option on Kanawha Basin.  More study needs to be done to select an optimal rejection criteria.</a:t>
            </a:r>
          </a:p>
        </p:txBody>
      </p:sp>
    </p:spTree>
    <p:extLst>
      <p:ext uri="{BB962C8B-B14F-4D97-AF65-F5344CB8AC3E}">
        <p14:creationId xmlns:p14="http://schemas.microsoft.com/office/powerpoint/2010/main" val="90519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3D58-20DE-6F79-D78A-87C27AC6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Sub-Sampling with 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CA66-3021-6DB8-20CE-2543B9B81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Define importance criteria, such as peak flow.</a:t>
            </a:r>
          </a:p>
          <a:p>
            <a:r>
              <a:rPr lang="en-US" dirty="0"/>
              <a:t>Define the </a:t>
            </a:r>
            <a:r>
              <a:rPr lang="en-US" b="1" dirty="0"/>
              <a:t>Reduced-Order Model</a:t>
            </a:r>
            <a:r>
              <a:rPr lang="en-US" dirty="0"/>
              <a:t> or Surrogate Model for HEC-RAS:</a:t>
            </a:r>
          </a:p>
          <a:p>
            <a:pPr lvl="1"/>
            <a:r>
              <a:rPr lang="en-US" dirty="0"/>
              <a:t>We will use HEC-HMS as the ROM.</a:t>
            </a:r>
          </a:p>
          <a:p>
            <a:r>
              <a:rPr lang="en-US" dirty="0"/>
              <a:t>Define </a:t>
            </a:r>
            <a:r>
              <a:rPr lang="en-US" b="1" dirty="0"/>
              <a:t>target locations</a:t>
            </a:r>
            <a:r>
              <a:rPr lang="en-US" dirty="0"/>
              <a:t> within the ROM to output the importance criteria.</a:t>
            </a:r>
          </a:p>
          <a:p>
            <a:pPr lvl="1"/>
            <a:r>
              <a:rPr lang="en-US" dirty="0"/>
              <a:t>The target locations can be weighted based on additional criteria.</a:t>
            </a:r>
          </a:p>
          <a:p>
            <a:r>
              <a:rPr lang="en-US" dirty="0"/>
              <a:t>Run SST with the ROM and post-process:</a:t>
            </a:r>
          </a:p>
          <a:p>
            <a:pPr lvl="1"/>
            <a:r>
              <a:rPr lang="en-US" dirty="0"/>
              <a:t>Develop empirical marginals and joint distribution for the targets.</a:t>
            </a:r>
          </a:p>
          <a:p>
            <a:pPr lvl="1"/>
            <a:r>
              <a:rPr lang="en-US" dirty="0"/>
              <a:t>This defines the </a:t>
            </a:r>
            <a:r>
              <a:rPr lang="en-US" b="1" i="1" dirty="0">
                <a:solidFill>
                  <a:srgbClr val="FFFF00"/>
                </a:solidFill>
              </a:rPr>
              <a:t>importance grid</a:t>
            </a:r>
            <a:r>
              <a:rPr lang="en-US" dirty="0"/>
              <a:t>.</a:t>
            </a:r>
          </a:p>
          <a:p>
            <a:r>
              <a:rPr lang="en-US" dirty="0"/>
              <a:t>Use k-NN to sub-sample from the importance grid. </a:t>
            </a:r>
          </a:p>
          <a:p>
            <a:r>
              <a:rPr lang="en-US" dirty="0">
                <a:solidFill>
                  <a:srgbClr val="FFFF00"/>
                </a:solidFill>
              </a:rPr>
              <a:t>This can reduce the number of RAS runs by a factor of 100 to 1,000 (N x 0.01 or N x 0.001).</a:t>
            </a:r>
          </a:p>
        </p:txBody>
      </p:sp>
    </p:spTree>
    <p:extLst>
      <p:ext uri="{BB962C8B-B14F-4D97-AF65-F5344CB8AC3E}">
        <p14:creationId xmlns:p14="http://schemas.microsoft.com/office/powerpoint/2010/main" val="277546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3D58-20DE-6F79-D78A-87C27AC6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Sub-sampling with a Gaussian Copula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CA66-3021-6DB8-20CE-2543B9B81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Define importance criteria, such as peak flow.</a:t>
            </a:r>
          </a:p>
          <a:p>
            <a:r>
              <a:rPr lang="en-US" dirty="0"/>
              <a:t>Define HEC-HMS as the ROM.</a:t>
            </a:r>
          </a:p>
          <a:p>
            <a:r>
              <a:rPr lang="en-US" dirty="0"/>
              <a:t>Define target locations within the ROM to output the importance criteria.</a:t>
            </a:r>
          </a:p>
          <a:p>
            <a:r>
              <a:rPr lang="en-US" dirty="0"/>
              <a:t>Run SST with the ROM and post-process:</a:t>
            </a:r>
          </a:p>
          <a:p>
            <a:pPr lvl="1"/>
            <a:r>
              <a:rPr lang="en-US" dirty="0"/>
              <a:t>Develop empirical marginal distributions for the targets.</a:t>
            </a:r>
          </a:p>
          <a:p>
            <a:pPr lvl="1"/>
            <a:r>
              <a:rPr lang="en-US" dirty="0"/>
              <a:t>Develop joint distribution with Gaussian copula.</a:t>
            </a:r>
          </a:p>
          <a:p>
            <a:pPr lvl="1"/>
            <a:r>
              <a:rPr lang="en-US" dirty="0"/>
              <a:t>This defines the importance grid.</a:t>
            </a:r>
          </a:p>
          <a:p>
            <a:r>
              <a:rPr lang="en-US" dirty="0"/>
              <a:t>Use Gaussian copula to sub-sample from the importance grid.</a:t>
            </a:r>
          </a:p>
          <a:p>
            <a:r>
              <a:rPr lang="en-US" dirty="0">
                <a:solidFill>
                  <a:srgbClr val="FFFF00"/>
                </a:solidFill>
              </a:rPr>
              <a:t>This could reduce the number of RAS runs up to a factor of 100 (N x 0.01).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589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9AC9-8D84-6F00-5E99-410B561A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Proof-of-Concept: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2E1A-50F1-74D2-3207-5DF6815C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68544"/>
            <a:ext cx="9756366" cy="4579855"/>
          </a:xfrm>
        </p:spPr>
        <p:txBody>
          <a:bodyPr/>
          <a:lstStyle/>
          <a:p>
            <a:r>
              <a:rPr lang="en-US" dirty="0"/>
              <a:t>Select Importance Sampling Criteria</a:t>
            </a:r>
          </a:p>
          <a:p>
            <a:r>
              <a:rPr lang="en-US" dirty="0"/>
              <a:t>Select Reduced-Order Model Targets</a:t>
            </a:r>
          </a:p>
          <a:p>
            <a:r>
              <a:rPr lang="en-US" dirty="0"/>
              <a:t>Perform k-NN Sub-Sampling</a:t>
            </a:r>
          </a:p>
          <a:p>
            <a:r>
              <a:rPr lang="en-US" dirty="0"/>
              <a:t>Post-Process</a:t>
            </a:r>
          </a:p>
        </p:txBody>
      </p:sp>
    </p:spTree>
    <p:extLst>
      <p:ext uri="{BB962C8B-B14F-4D97-AF65-F5344CB8AC3E}">
        <p14:creationId xmlns:p14="http://schemas.microsoft.com/office/powerpoint/2010/main" val="427428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1E0A-7286-2162-462B-EE06198A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Importance Sampling Criteria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B93C5-0BCD-7602-1260-92D626786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Define the importance criteria: </a:t>
            </a:r>
            <a:r>
              <a:rPr lang="en-US" dirty="0"/>
              <a:t>Identify characteristics that define a storm’s importance:</a:t>
            </a:r>
          </a:p>
          <a:p>
            <a:pPr lvl="1"/>
            <a:r>
              <a:rPr lang="en-US" b="1" dirty="0"/>
              <a:t>Precipitation metrics</a:t>
            </a:r>
            <a:r>
              <a:rPr lang="en-US" dirty="0"/>
              <a:t>: total rainfall, peak intensity, storm duration, or spatial distribution.</a:t>
            </a:r>
          </a:p>
          <a:p>
            <a:pPr lvl="1"/>
            <a:r>
              <a:rPr lang="en-US" b="1" dirty="0"/>
              <a:t>Hydrologic response metrics</a:t>
            </a:r>
            <a:r>
              <a:rPr lang="en-US" dirty="0"/>
              <a:t>: peak flow, peak stage, or flow duration. </a:t>
            </a:r>
          </a:p>
          <a:p>
            <a:pPr lvl="1"/>
            <a:r>
              <a:rPr lang="en-US" b="1" dirty="0"/>
              <a:t>Consequence response metrics</a:t>
            </a:r>
            <a:r>
              <a:rPr lang="en-US" dirty="0"/>
              <a:t>: property damage ($) or life loss.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For this proof-of-concept, we use </a:t>
            </a:r>
            <a:r>
              <a:rPr lang="en-US" b="1" dirty="0">
                <a:solidFill>
                  <a:srgbClr val="FFFF00"/>
                </a:solidFill>
              </a:rPr>
              <a:t>peak flow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7841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7114</TotalTime>
  <Words>1471</Words>
  <Application>Microsoft Office PowerPoint</Application>
  <PresentationFormat>Widescreen</PresentationFormat>
  <Paragraphs>220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Cambria Math</vt:lpstr>
      <vt:lpstr>Century Gothic</vt:lpstr>
      <vt:lpstr>Wingdings 3</vt:lpstr>
      <vt:lpstr>Ion</vt:lpstr>
      <vt:lpstr>Reducing HEC-RAS Runs</vt:lpstr>
      <vt:lpstr>Problem Statement</vt:lpstr>
      <vt:lpstr>Potential Solution</vt:lpstr>
      <vt:lpstr>Sub-Sampling Options</vt:lpstr>
      <vt:lpstr>Rejection Sampling Heuristic</vt:lpstr>
      <vt:lpstr>Nonparametric Sub-Sampling with k-Nearest Neighbors</vt:lpstr>
      <vt:lpstr>Sub-sampling with a Gaussian Copula</vt:lpstr>
      <vt:lpstr>Proof-of-Concept: Methodology</vt:lpstr>
      <vt:lpstr>Define Importance Sampling Criteria </vt:lpstr>
      <vt:lpstr>Reduced-Order Model</vt:lpstr>
      <vt:lpstr>Reduced-Order Model</vt:lpstr>
      <vt:lpstr>k-NN Sub-Sampling Routine</vt:lpstr>
      <vt:lpstr>k-NN Sub-Sampling Routine</vt:lpstr>
      <vt:lpstr>k-NN Sub-Sampling Routine</vt:lpstr>
      <vt:lpstr>Proof-of-Concept: Case Study</vt:lpstr>
      <vt:lpstr>Kanawha Basin</vt:lpstr>
      <vt:lpstr>Kanawha Basin</vt:lpstr>
      <vt:lpstr>Kanawha Basin</vt:lpstr>
      <vt:lpstr>Kanawha Basin</vt:lpstr>
      <vt:lpstr>Advantages</vt:lpstr>
      <vt:lpstr>Limitations</vt:lpstr>
      <vt:lpstr>Next Steps</vt:lpstr>
      <vt:lpstr>Cost-Effectiveness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Considerations for a Scalable Methodology</dc:title>
  <dc:creator>Cole</dc:creator>
  <cp:lastModifiedBy>Smith, C Haden CIV (USA)</cp:lastModifiedBy>
  <cp:revision>204</cp:revision>
  <dcterms:created xsi:type="dcterms:W3CDTF">2022-05-04T15:15:53Z</dcterms:created>
  <dcterms:modified xsi:type="dcterms:W3CDTF">2025-04-22T14:39:03Z</dcterms:modified>
</cp:coreProperties>
</file>